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oboto"/>
      <p:regular r:id="rId17"/>
      <p:bold r:id="rId18"/>
      <p:italic r:id="rId19"/>
      <p:boldItalic r:id="rId20"/>
    </p:embeddedFont>
    <p:embeddedFont>
      <p:font typeface="Montserrat"/>
      <p:regular r:id="rId21"/>
      <p:bold r:id="rId22"/>
      <p:italic r:id="rId23"/>
      <p:boldItalic r:id="rId24"/>
    </p:embeddedFont>
    <p:embeddedFont>
      <p:font typeface="Lato"/>
      <p:regular r:id="rId25"/>
      <p:bold r:id="rId26"/>
      <p:italic r:id="rId27"/>
      <p:boldItalic r:id="rId28"/>
    </p:embeddedFont>
    <p:embeddedFont>
      <p:font typeface="Average"/>
      <p:regular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verage-regular.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regular.fntdata"/><Relationship Id="rId16" Type="http://schemas.openxmlformats.org/officeDocument/2006/relationships/slide" Target="slides/slide11.xml"/><Relationship Id="rId19" Type="http://schemas.openxmlformats.org/officeDocument/2006/relationships/font" Target="fonts/Roboto-italic.fntdata"/><Relationship Id="rId18" Type="http://schemas.openxmlformats.org/officeDocument/2006/relationships/font" Target="fonts/Roboto-bold.fntdata"/></Relationships>
</file>

<file path=ppt/media/image1.png>
</file>

<file path=ppt/media/image11.png>
</file>

<file path=ppt/media/image12.png>
</file>

<file path=ppt/media/image13.png>
</file>

<file path=ppt/media/image14.png>
</file>

<file path=ppt/media/image3.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1f87997393_0_1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1f87997393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5" Type="http://schemas.openxmlformats.org/officeDocument/2006/relationships/slide" Target="/ppt/slides/slide5.xml"/><Relationship Id="rId6" Type="http://schemas.openxmlformats.org/officeDocument/2006/relationships/slide" Target="/ppt/slides/slide7.xml"/><Relationship Id="rId7" Type="http://schemas.openxmlformats.org/officeDocument/2006/relationships/slide" Target="/ppt/slides/slide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14.png"/><Relationship Id="rId4" Type="http://schemas.openxmlformats.org/officeDocument/2006/relationships/image" Target="../media/image9.png"/><Relationship Id="rId5"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3.jp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400"/>
              <a:t>MINI  PROJECT </a:t>
            </a:r>
            <a:r>
              <a:rPr lang="en-GB"/>
              <a:t>Presentation</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60000"/>
              </a:lnSpc>
              <a:spcBef>
                <a:spcPts val="0"/>
              </a:spcBef>
              <a:spcAft>
                <a:spcPts val="0"/>
              </a:spcAft>
              <a:buNone/>
            </a:pPr>
            <a:r>
              <a:rPr lang="en-GB"/>
              <a:t>MORE THAN JUST MAKING PROFIT</a:t>
            </a:r>
            <a:endParaRPr/>
          </a:p>
          <a:p>
            <a:pPr indent="0" lvl="0" marL="0" rtl="0" algn="l">
              <a:lnSpc>
                <a:spcPct val="160000"/>
              </a:lnSpc>
              <a:spcBef>
                <a:spcPts val="1200"/>
              </a:spcBef>
              <a:spcAft>
                <a:spcPts val="120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2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BIBLIOGRAPHY</a:t>
            </a:r>
            <a:endParaRPr sz="1800"/>
          </a:p>
        </p:txBody>
      </p:sp>
      <p:sp>
        <p:nvSpPr>
          <p:cNvPr id="469" name="Google Shape;469;p26"/>
          <p:cNvSpPr txBox="1"/>
          <p:nvPr>
            <p:ph type="title"/>
          </p:nvPr>
        </p:nvSpPr>
        <p:spPr>
          <a:xfrm>
            <a:off x="372421" y="1871677"/>
            <a:ext cx="230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Stack Overflow</a:t>
            </a:r>
            <a:endParaRPr/>
          </a:p>
          <a:p>
            <a:pPr indent="0" lvl="0" marL="0" rtl="0" algn="l">
              <a:lnSpc>
                <a:spcPct val="115000"/>
              </a:lnSpc>
              <a:spcBef>
                <a:spcPts val="1600"/>
              </a:spcBef>
              <a:spcAft>
                <a:spcPts val="0"/>
              </a:spcAft>
              <a:buNone/>
            </a:pPr>
            <a:r>
              <a:rPr lang="en-GB"/>
              <a:t>Udemy</a:t>
            </a:r>
            <a:endParaRPr/>
          </a:p>
          <a:p>
            <a:pPr indent="0" lvl="0" marL="0" rtl="0" algn="l">
              <a:lnSpc>
                <a:spcPct val="115000"/>
              </a:lnSpc>
              <a:spcBef>
                <a:spcPts val="1600"/>
              </a:spcBef>
              <a:spcAft>
                <a:spcPts val="1600"/>
              </a:spcAft>
              <a:buNone/>
            </a:pPr>
            <a:r>
              <a:rPr lang="en-GB"/>
              <a:t>React Official docs</a:t>
            </a:r>
            <a:endParaRPr/>
          </a:p>
        </p:txBody>
      </p:sp>
      <p:sp>
        <p:nvSpPr>
          <p:cNvPr id="470" name="Google Shape;470;p2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Node js Server </a:t>
            </a:r>
            <a:endParaRPr/>
          </a:p>
          <a:p>
            <a:pPr indent="0" lvl="0" marL="0" rtl="0" algn="l">
              <a:spcBef>
                <a:spcPts val="1600"/>
              </a:spcBef>
              <a:spcAft>
                <a:spcPts val="0"/>
              </a:spcAft>
              <a:buNone/>
            </a:pPr>
            <a:r>
              <a:rPr lang="en-GB"/>
              <a:t>Local Host : 3000</a:t>
            </a:r>
            <a:endParaRPr/>
          </a:p>
          <a:p>
            <a:pPr indent="0" lvl="0" marL="0" rtl="0" algn="l">
              <a:spcBef>
                <a:spcPts val="1600"/>
              </a:spcBef>
              <a:spcAft>
                <a:spcPts val="0"/>
              </a:spcAft>
              <a:buNone/>
            </a:pPr>
            <a:r>
              <a:rPr lang="en-GB"/>
              <a:t>React dev Tools</a:t>
            </a:r>
            <a:endParaRPr/>
          </a:p>
          <a:p>
            <a:pPr indent="0" lvl="0" marL="0" rtl="0" algn="l">
              <a:spcBef>
                <a:spcPts val="1600"/>
              </a:spcBef>
              <a:spcAft>
                <a:spcPts val="0"/>
              </a:spcAft>
              <a:buNone/>
            </a:pPr>
            <a:r>
              <a:rPr lang="en-GB"/>
              <a:t>Npm packages </a:t>
            </a:r>
            <a:endParaRPr/>
          </a:p>
          <a:p>
            <a:pPr indent="0" lvl="0" marL="0" rtl="0" algn="l">
              <a:spcBef>
                <a:spcPts val="1600"/>
              </a:spcBef>
              <a:spcAft>
                <a:spcPts val="1600"/>
              </a:spcAft>
              <a:buNone/>
            </a:pPr>
            <a:r>
              <a:t/>
            </a:r>
            <a:endParaRPr/>
          </a:p>
        </p:txBody>
      </p:sp>
      <p:grpSp>
        <p:nvGrpSpPr>
          <p:cNvPr id="471" name="Google Shape;471;p26"/>
          <p:cNvGrpSpPr/>
          <p:nvPr/>
        </p:nvGrpSpPr>
        <p:grpSpPr>
          <a:xfrm>
            <a:off x="2833760" y="1272110"/>
            <a:ext cx="3461100" cy="2671532"/>
            <a:chOff x="3553042" y="1657806"/>
            <a:chExt cx="3461100" cy="2671532"/>
          </a:xfrm>
        </p:grpSpPr>
        <p:sp>
          <p:nvSpPr>
            <p:cNvPr id="472" name="Google Shape;472;p26"/>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6"/>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6"/>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6"/>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6"/>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6"/>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6"/>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6"/>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80" name="Google Shape;480;p26"/>
          <p:cNvPicPr preferRelativeResize="0"/>
          <p:nvPr/>
        </p:nvPicPr>
        <p:blipFill rotWithShape="1">
          <a:blip r:embed="rId3">
            <a:alphaModFix/>
          </a:blip>
          <a:srcRect b="9439" l="38930" r="9677" t="56777"/>
          <a:stretch/>
        </p:blipFill>
        <p:spPr>
          <a:xfrm>
            <a:off x="2886903" y="1329319"/>
            <a:ext cx="3355200" cy="1911900"/>
          </a:xfrm>
          <a:prstGeom prst="rect">
            <a:avLst/>
          </a:prstGeom>
          <a:noFill/>
          <a:ln>
            <a:noFill/>
          </a:ln>
        </p:spPr>
      </p:pic>
      <p:sp>
        <p:nvSpPr>
          <p:cNvPr id="481" name="Google Shape;481;p26"/>
          <p:cNvSpPr/>
          <p:nvPr/>
        </p:nvSpPr>
        <p:spPr>
          <a:xfrm flipH="1">
            <a:off x="2886886" y="1330368"/>
            <a:ext cx="3355200" cy="19098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27"/>
          <p:cNvSpPr txBox="1"/>
          <p:nvPr>
            <p:ph type="title"/>
          </p:nvPr>
        </p:nvSpPr>
        <p:spPr>
          <a:xfrm>
            <a:off x="857925" y="1602888"/>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487" name="Google Shape;487;p27"/>
          <p:cNvSpPr txBox="1"/>
          <p:nvPr>
            <p:ph idx="1" type="body"/>
          </p:nvPr>
        </p:nvSpPr>
        <p:spPr>
          <a:xfrm>
            <a:off x="878150" y="2383113"/>
            <a:ext cx="3063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Devansh Saxena</a:t>
            </a:r>
            <a:endParaRPr/>
          </a:p>
          <a:p>
            <a:pPr indent="0" lvl="0" marL="0" rtl="0" algn="l">
              <a:spcBef>
                <a:spcPts val="1600"/>
              </a:spcBef>
              <a:spcAft>
                <a:spcPts val="1600"/>
              </a:spcAft>
              <a:buNone/>
            </a:pPr>
            <a:r>
              <a:rPr lang="en-GB"/>
              <a:t>IT-1</a:t>
            </a:r>
            <a:endParaRPr/>
          </a:p>
        </p:txBody>
      </p:sp>
      <p:grpSp>
        <p:nvGrpSpPr>
          <p:cNvPr id="488" name="Google Shape;488;p27"/>
          <p:cNvGrpSpPr/>
          <p:nvPr/>
        </p:nvGrpSpPr>
        <p:grpSpPr>
          <a:xfrm>
            <a:off x="4066820" y="1553491"/>
            <a:ext cx="3159984" cy="2439109"/>
            <a:chOff x="3553042" y="1657806"/>
            <a:chExt cx="3461100" cy="2671532"/>
          </a:xfrm>
        </p:grpSpPr>
        <p:sp>
          <p:nvSpPr>
            <p:cNvPr id="489" name="Google Shape;489;p27"/>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7"/>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7"/>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7"/>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7"/>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7"/>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7"/>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7"/>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97" name="Google Shape;497;p27"/>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498" name="Google Shape;498;p27"/>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 name="Google Shape;499;p27"/>
          <p:cNvGrpSpPr/>
          <p:nvPr/>
        </p:nvGrpSpPr>
        <p:grpSpPr>
          <a:xfrm>
            <a:off x="6762480" y="2546254"/>
            <a:ext cx="1024386" cy="1522884"/>
            <a:chOff x="6505573" y="2745170"/>
            <a:chExt cx="1122000" cy="1668000"/>
          </a:xfrm>
        </p:grpSpPr>
        <p:sp>
          <p:nvSpPr>
            <p:cNvPr id="500" name="Google Shape;500;p27"/>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7"/>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7"/>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7"/>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04" name="Google Shape;504;p27"/>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505" name="Google Shape;505;p27"/>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 name="Google Shape;506;p27"/>
          <p:cNvGrpSpPr/>
          <p:nvPr/>
        </p:nvGrpSpPr>
        <p:grpSpPr>
          <a:xfrm>
            <a:off x="6405845" y="3121897"/>
            <a:ext cx="520684" cy="1036470"/>
            <a:chOff x="9543736" y="4486132"/>
            <a:chExt cx="570300" cy="1135235"/>
          </a:xfrm>
        </p:grpSpPr>
        <p:sp>
          <p:nvSpPr>
            <p:cNvPr id="507" name="Google Shape;507;p27"/>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7"/>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7"/>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7"/>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11" name="Google Shape;511;p27"/>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512" name="Google Shape;512;p27"/>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 name="Google Shape;513;p27"/>
          <p:cNvGrpSpPr/>
          <p:nvPr/>
        </p:nvGrpSpPr>
        <p:grpSpPr>
          <a:xfrm>
            <a:off x="7564804" y="3443361"/>
            <a:ext cx="455496" cy="692277"/>
            <a:chOff x="7384375" y="3728000"/>
            <a:chExt cx="498900" cy="758244"/>
          </a:xfrm>
        </p:grpSpPr>
        <p:sp>
          <p:nvSpPr>
            <p:cNvPr id="514" name="Google Shape;514;p27"/>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7"/>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7"/>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7"/>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 name="Google Shape;518;p27"/>
          <p:cNvGrpSpPr/>
          <p:nvPr/>
        </p:nvGrpSpPr>
        <p:grpSpPr>
          <a:xfrm>
            <a:off x="7564836" y="3561758"/>
            <a:ext cx="478081" cy="462776"/>
            <a:chOff x="7384385" y="3857442"/>
            <a:chExt cx="523637" cy="506874"/>
          </a:xfrm>
        </p:grpSpPr>
        <p:sp>
          <p:nvSpPr>
            <p:cNvPr id="519" name="Google Shape;519;p27"/>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 name="Google Shape;520;p27"/>
            <p:cNvGrpSpPr/>
            <p:nvPr/>
          </p:nvGrpSpPr>
          <p:grpSpPr>
            <a:xfrm>
              <a:off x="7384385" y="3857442"/>
              <a:ext cx="523637" cy="498900"/>
              <a:chOff x="7384385" y="3857442"/>
              <a:chExt cx="523637" cy="498900"/>
            </a:xfrm>
          </p:grpSpPr>
          <p:sp>
            <p:nvSpPr>
              <p:cNvPr id="521" name="Google Shape;521;p27"/>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7"/>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523" name="Google Shape;523;p27"/>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524" name="Google Shape;524;p27"/>
          <p:cNvGrpSpPr/>
          <p:nvPr/>
        </p:nvGrpSpPr>
        <p:grpSpPr>
          <a:xfrm>
            <a:off x="8110843" y="3443361"/>
            <a:ext cx="435785" cy="692277"/>
            <a:chOff x="7982421" y="3727763"/>
            <a:chExt cx="477311" cy="758244"/>
          </a:xfrm>
        </p:grpSpPr>
        <p:sp>
          <p:nvSpPr>
            <p:cNvPr id="525" name="Google Shape;525;p27"/>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7"/>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7"/>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7"/>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7"/>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7"/>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7"/>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7"/>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33" name="Google Shape;533;p27"/>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TABLE OF CONTENT</a:t>
            </a:r>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extLst>
                    <a:ext uri="{A12FA001-AC4F-418D-AE19-62706E023703}">
                      <ahyp:hlinkClr val="tx"/>
                    </a:ext>
                  </a:extLst>
                </a:hlinkClick>
              </a:rPr>
              <a:t>Overview</a:t>
            </a:r>
            <a:endParaRPr sz="1800">
              <a:solidFill>
                <a:srgbClr val="CACACA"/>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extLst>
                    <a:ext uri="{A12FA001-AC4F-418D-AE19-62706E023703}">
                      <ahyp:hlinkClr val="tx"/>
                    </a:ext>
                  </a:extLst>
                </a:hlinkClick>
              </a:rPr>
              <a:t>Understanding the problems</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4">
                  <a:extLst>
                    <a:ext uri="{A12FA001-AC4F-418D-AE19-62706E023703}">
                      <ahyp:hlinkClr val="tx"/>
                    </a:ext>
                  </a:extLst>
                </a:hlinkClick>
              </a:rPr>
              <a:t>Project objective</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5">
                  <a:extLst>
                    <a:ext uri="{A12FA001-AC4F-418D-AE19-62706E023703}">
                      <ahyp:hlinkClr val="tx"/>
                    </a:ext>
                  </a:extLst>
                </a:hlinkClick>
              </a:rPr>
              <a:t>Target audience</a:t>
            </a:r>
            <a:endParaRPr sz="1800">
              <a:solidFill>
                <a:srgbClr val="CACACA"/>
              </a:solidFill>
              <a:latin typeface="Average"/>
              <a:ea typeface="Average"/>
              <a:cs typeface="Average"/>
              <a:sym typeface="Average"/>
            </a:endParaRPr>
          </a:p>
        </p:txBody>
      </p:sp>
      <p:sp>
        <p:nvSpPr>
          <p:cNvPr id="239" name="Google Shape;239;p18"/>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6">
                  <a:extLst>
                    <a:ext uri="{A12FA001-AC4F-418D-AE19-62706E023703}">
                      <ahyp:hlinkClr val="tx"/>
                    </a:ext>
                  </a:extLst>
                </a:hlinkClick>
              </a:rPr>
              <a:t>Market trends</a:t>
            </a:r>
            <a:endParaRPr sz="1800">
              <a:solidFill>
                <a:srgbClr val="CACACA"/>
              </a:solidFill>
              <a:latin typeface="Average"/>
              <a:ea typeface="Average"/>
              <a:cs typeface="Average"/>
              <a:sym typeface="Average"/>
            </a:endParaRPr>
          </a:p>
        </p:txBody>
      </p:sp>
      <p:sp>
        <p:nvSpPr>
          <p:cNvPr id="240" name="Google Shape;240;p18"/>
          <p:cNvSpPr txBox="1"/>
          <p:nvPr/>
        </p:nvSpPr>
        <p:spPr>
          <a:xfrm>
            <a:off x="1294298"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7">
                  <a:extLst>
                    <a:ext uri="{A12FA001-AC4F-418D-AE19-62706E023703}">
                      <ahyp:hlinkClr val="tx"/>
                    </a:ext>
                  </a:extLst>
                </a:hlinkClick>
              </a:rPr>
              <a:t>Cycle diagram</a:t>
            </a:r>
            <a:endParaRPr sz="1800">
              <a:solidFill>
                <a:srgbClr val="CACACA"/>
              </a:solidFill>
              <a:latin typeface="Average"/>
              <a:ea typeface="Average"/>
              <a:cs typeface="Average"/>
              <a:sym typeface="Average"/>
            </a:endParaRPr>
          </a:p>
        </p:txBody>
      </p:sp>
      <p:sp>
        <p:nvSpPr>
          <p:cNvPr id="241" name="Google Shape;241;p18"/>
          <p:cNvSpPr txBox="1"/>
          <p:nvPr/>
        </p:nvSpPr>
        <p:spPr>
          <a:xfrm>
            <a:off x="4443276" y="2426100"/>
            <a:ext cx="3018300" cy="1407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7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42" name="Google Shape;242;p18"/>
          <p:cNvSpPr txBox="1"/>
          <p:nvPr/>
        </p:nvSpPr>
        <p:spPr>
          <a:xfrm>
            <a:off x="4443276"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extLst>
                    <a:ext uri="{A12FA001-AC4F-418D-AE19-62706E023703}">
                      <ahyp:hlinkClr val="tx"/>
                    </a:ext>
                  </a:extLst>
                </a:hlinkClick>
              </a:rPr>
              <a:t>Project timeline</a:t>
            </a: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 </a:t>
            </a:r>
            <a:endParaRPr/>
          </a:p>
        </p:txBody>
      </p:sp>
      <p:sp>
        <p:nvSpPr>
          <p:cNvPr id="248" name="Google Shape;248;p19"/>
          <p:cNvSpPr txBox="1"/>
          <p:nvPr>
            <p:ph idx="1" type="body"/>
          </p:nvPr>
        </p:nvSpPr>
        <p:spPr>
          <a:xfrm>
            <a:off x="1527025" y="1307850"/>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500">
                <a:latin typeface="Arial"/>
                <a:ea typeface="Arial"/>
                <a:cs typeface="Arial"/>
                <a:sym typeface="Arial"/>
              </a:rPr>
              <a:t>The purpose of any e-commerce website is to help customers narrow down their broad ideas and enable them to finalize the products they want to purchase. For example, suppose a customer is interested in purchasing a mobile. His or her search for a mobile should list mobile brands, operating systems on mobiles, screen size of mobiles, and all other features as facets. As the customer selects more and more features or options from the facets provided, the search narrows down to a small list of mobiles that suit his or her choice. If the list is small enough and the customer likes one of the mobiles listed, he or she will make the purchase.</a:t>
            </a:r>
            <a:endParaRPr sz="1600"/>
          </a:p>
        </p:txBody>
      </p:sp>
      <p:sp>
        <p:nvSpPr>
          <p:cNvPr id="249" name="Google Shape;249;p19"/>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0" name="Google Shape;250;p19"/>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rgbClr val="FFFFFF"/>
              </a:solidFill>
            </a:endParaRPr>
          </a:p>
        </p:txBody>
      </p:sp>
      <p:sp>
        <p:nvSpPr>
          <p:cNvPr id="251" name="Google Shape;251;p19"/>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a:t>
            </a:r>
            <a:endParaRPr>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objective</a:t>
            </a:r>
            <a:endParaRPr/>
          </a:p>
        </p:txBody>
      </p:sp>
      <p:sp>
        <p:nvSpPr>
          <p:cNvPr id="257" name="Google Shape;257;p20"/>
          <p:cNvSpPr txBox="1"/>
          <p:nvPr>
            <p:ph idx="1" type="body"/>
          </p:nvPr>
        </p:nvSpPr>
        <p:spPr>
          <a:xfrm>
            <a:off x="3814550" y="997275"/>
            <a:ext cx="5157000" cy="2310300"/>
          </a:xfrm>
          <a:prstGeom prst="rect">
            <a:avLst/>
          </a:prstGeom>
          <a:ln>
            <a:noFill/>
          </a:ln>
        </p:spPr>
        <p:txBody>
          <a:bodyPr anchorCtr="0" anchor="t" bIns="91425" lIns="91425" spcFirstLastPara="1" rIns="91425" wrap="square" tIns="91425">
            <a:noAutofit/>
          </a:bodyPr>
          <a:lstStyle/>
          <a:p>
            <a:pPr indent="0" lvl="0" marL="0" rtl="0" algn="l">
              <a:lnSpc>
                <a:spcPct val="140000"/>
              </a:lnSpc>
              <a:spcBef>
                <a:spcPts val="0"/>
              </a:spcBef>
              <a:spcAft>
                <a:spcPts val="0"/>
              </a:spcAft>
              <a:buNone/>
            </a:pPr>
            <a:r>
              <a:rPr b="1" lang="en-GB" sz="1650">
                <a:solidFill>
                  <a:schemeClr val="lt1"/>
                </a:solidFill>
                <a:latin typeface="Roboto"/>
                <a:ea typeface="Roboto"/>
                <a:cs typeface="Roboto"/>
                <a:sym typeface="Roboto"/>
              </a:rPr>
              <a:t>Manage Online Selling Costs In A Strategic Way.</a:t>
            </a:r>
            <a:endParaRPr b="1" sz="1650">
              <a:solidFill>
                <a:schemeClr val="lt1"/>
              </a:solidFill>
              <a:latin typeface="Roboto"/>
              <a:ea typeface="Roboto"/>
              <a:cs typeface="Roboto"/>
              <a:sym typeface="Roboto"/>
            </a:endParaRPr>
          </a:p>
          <a:p>
            <a:pPr indent="0" lvl="0" marL="0" rtl="0" algn="l">
              <a:lnSpc>
                <a:spcPct val="140000"/>
              </a:lnSpc>
              <a:spcBef>
                <a:spcPts val="1300"/>
              </a:spcBef>
              <a:spcAft>
                <a:spcPts val="0"/>
              </a:spcAft>
              <a:buNone/>
            </a:pPr>
            <a:r>
              <a:rPr b="1" lang="en-GB" sz="1650">
                <a:solidFill>
                  <a:schemeClr val="lt1"/>
                </a:solidFill>
                <a:latin typeface="Roboto"/>
                <a:ea typeface="Roboto"/>
                <a:cs typeface="Roboto"/>
                <a:sym typeface="Roboto"/>
              </a:rPr>
              <a:t>Establish Deeper Business Relationships .</a:t>
            </a:r>
            <a:endParaRPr b="1" sz="1650">
              <a:solidFill>
                <a:schemeClr val="lt1"/>
              </a:solidFill>
              <a:latin typeface="Roboto"/>
              <a:ea typeface="Roboto"/>
              <a:cs typeface="Roboto"/>
              <a:sym typeface="Roboto"/>
            </a:endParaRPr>
          </a:p>
          <a:p>
            <a:pPr indent="0" lvl="0" marL="0" rtl="0" algn="l">
              <a:lnSpc>
                <a:spcPct val="140000"/>
              </a:lnSpc>
              <a:spcBef>
                <a:spcPts val="1300"/>
              </a:spcBef>
              <a:spcAft>
                <a:spcPts val="0"/>
              </a:spcAft>
              <a:buNone/>
            </a:pPr>
            <a:r>
              <a:rPr b="1" lang="en-GB" sz="1650">
                <a:solidFill>
                  <a:srgbClr val="222222"/>
                </a:solidFill>
                <a:latin typeface="Roboto"/>
                <a:ea typeface="Roboto"/>
                <a:cs typeface="Roboto"/>
                <a:sym typeface="Roboto"/>
              </a:rPr>
              <a:t>I</a:t>
            </a:r>
            <a:r>
              <a:rPr b="1" lang="en-GB" sz="1650">
                <a:solidFill>
                  <a:schemeClr val="lt1"/>
                </a:solidFill>
                <a:latin typeface="Roboto"/>
                <a:ea typeface="Roboto"/>
                <a:cs typeface="Roboto"/>
                <a:sym typeface="Roboto"/>
              </a:rPr>
              <a:t>dentify The Right Target Audience.</a:t>
            </a:r>
            <a:endParaRPr b="1" sz="1650">
              <a:solidFill>
                <a:schemeClr val="lt1"/>
              </a:solidFill>
              <a:latin typeface="Roboto"/>
              <a:ea typeface="Roboto"/>
              <a:cs typeface="Roboto"/>
              <a:sym typeface="Roboto"/>
            </a:endParaRPr>
          </a:p>
          <a:p>
            <a:pPr indent="0" lvl="0" marL="0" rtl="0" algn="l">
              <a:lnSpc>
                <a:spcPct val="140000"/>
              </a:lnSpc>
              <a:spcBef>
                <a:spcPts val="1300"/>
              </a:spcBef>
              <a:spcAft>
                <a:spcPts val="0"/>
              </a:spcAft>
              <a:buNone/>
            </a:pPr>
            <a:r>
              <a:rPr b="1" lang="en-GB" sz="1650">
                <a:solidFill>
                  <a:schemeClr val="lt1"/>
                </a:solidFill>
                <a:latin typeface="Roboto"/>
                <a:ea typeface="Roboto"/>
                <a:cs typeface="Roboto"/>
                <a:sym typeface="Roboto"/>
              </a:rPr>
              <a:t>Make your eCommerce Website Mobile Responsive</a:t>
            </a:r>
            <a:endParaRPr b="1" sz="1650">
              <a:solidFill>
                <a:schemeClr val="lt1"/>
              </a:solidFill>
              <a:latin typeface="Roboto"/>
              <a:ea typeface="Roboto"/>
              <a:cs typeface="Roboto"/>
              <a:sym typeface="Roboto"/>
            </a:endParaRPr>
          </a:p>
          <a:p>
            <a:pPr indent="0" lvl="0" marL="0" rtl="0" algn="l">
              <a:lnSpc>
                <a:spcPct val="140000"/>
              </a:lnSpc>
              <a:spcBef>
                <a:spcPts val="1300"/>
              </a:spcBef>
              <a:spcAft>
                <a:spcPts val="0"/>
              </a:spcAft>
              <a:buNone/>
            </a:pPr>
            <a:r>
              <a:t/>
            </a:r>
            <a:endParaRPr b="1" sz="1650">
              <a:solidFill>
                <a:schemeClr val="lt1"/>
              </a:solidFill>
              <a:latin typeface="Roboto"/>
              <a:ea typeface="Roboto"/>
              <a:cs typeface="Roboto"/>
              <a:sym typeface="Roboto"/>
            </a:endParaRPr>
          </a:p>
          <a:p>
            <a:pPr indent="0" lvl="0" marL="0" rtl="0" algn="l">
              <a:spcBef>
                <a:spcPts val="1300"/>
              </a:spcBef>
              <a:spcAft>
                <a:spcPts val="0"/>
              </a:spcAft>
              <a:buNone/>
            </a:pPr>
            <a:r>
              <a:t/>
            </a:r>
            <a:endParaRPr sz="1100">
              <a:solidFill>
                <a:srgbClr val="000000"/>
              </a:solidFill>
              <a:latin typeface="Arial"/>
              <a:ea typeface="Arial"/>
              <a:cs typeface="Arial"/>
              <a:sym typeface="Arial"/>
            </a:endParaRPr>
          </a:p>
          <a:p>
            <a:pPr indent="0" lvl="0" marL="0" rtl="0" algn="l">
              <a:lnSpc>
                <a:spcPct val="140000"/>
              </a:lnSpc>
              <a:spcBef>
                <a:spcPts val="0"/>
              </a:spcBef>
              <a:spcAft>
                <a:spcPts val="0"/>
              </a:spcAft>
              <a:buNone/>
            </a:pPr>
            <a:r>
              <a:t/>
            </a:r>
            <a:endParaRPr b="1" sz="1650">
              <a:solidFill>
                <a:schemeClr val="lt1"/>
              </a:solidFill>
              <a:latin typeface="Roboto"/>
              <a:ea typeface="Roboto"/>
              <a:cs typeface="Roboto"/>
              <a:sym typeface="Roboto"/>
            </a:endParaRPr>
          </a:p>
          <a:p>
            <a:pPr indent="0" lvl="0" marL="0" rtl="0" algn="l">
              <a:lnSpc>
                <a:spcPct val="140000"/>
              </a:lnSpc>
              <a:spcBef>
                <a:spcPts val="1300"/>
              </a:spcBef>
              <a:spcAft>
                <a:spcPts val="0"/>
              </a:spcAft>
              <a:buNone/>
            </a:pPr>
            <a:r>
              <a:t/>
            </a:r>
            <a:endParaRPr b="1" sz="1650">
              <a:solidFill>
                <a:schemeClr val="lt1"/>
              </a:solidFill>
              <a:latin typeface="Roboto"/>
              <a:ea typeface="Roboto"/>
              <a:cs typeface="Roboto"/>
              <a:sym typeface="Roboto"/>
            </a:endParaRPr>
          </a:p>
          <a:p>
            <a:pPr indent="0" lvl="0" marL="0" rtl="0" algn="l">
              <a:lnSpc>
                <a:spcPct val="140000"/>
              </a:lnSpc>
              <a:spcBef>
                <a:spcPts val="1300"/>
              </a:spcBef>
              <a:spcAft>
                <a:spcPts val="0"/>
              </a:spcAft>
              <a:buNone/>
            </a:pPr>
            <a:r>
              <a:t/>
            </a:r>
            <a:endParaRPr b="1" sz="1650">
              <a:solidFill>
                <a:schemeClr val="lt1"/>
              </a:solidFill>
              <a:latin typeface="Roboto"/>
              <a:ea typeface="Roboto"/>
              <a:cs typeface="Roboto"/>
              <a:sym typeface="Roboto"/>
            </a:endParaRPr>
          </a:p>
          <a:p>
            <a:pPr indent="0" lvl="0" marL="0" rtl="0" algn="l">
              <a:spcBef>
                <a:spcPts val="13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1"/>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Target </a:t>
            </a:r>
            <a:r>
              <a:rPr lang="en-GB"/>
              <a:t>audience</a:t>
            </a:r>
            <a:endParaRPr/>
          </a:p>
        </p:txBody>
      </p:sp>
      <p:sp>
        <p:nvSpPr>
          <p:cNvPr id="263" name="Google Shape;263;p21"/>
          <p:cNvSpPr txBox="1"/>
          <p:nvPr>
            <p:ph idx="1" type="body"/>
          </p:nvPr>
        </p:nvSpPr>
        <p:spPr>
          <a:xfrm>
            <a:off x="478575" y="1635200"/>
            <a:ext cx="5077200" cy="2210100"/>
          </a:xfrm>
          <a:prstGeom prst="rect">
            <a:avLst/>
          </a:prstGeom>
        </p:spPr>
        <p:txBody>
          <a:bodyPr anchorCtr="0" anchor="t" bIns="91425" lIns="91425" spcFirstLastPara="1" rIns="91425" wrap="square" tIns="91425">
            <a:noAutofit/>
          </a:bodyPr>
          <a:lstStyle/>
          <a:p>
            <a:pPr indent="0" lvl="0" marL="0" rtl="0" algn="l">
              <a:lnSpc>
                <a:spcPct val="167647"/>
              </a:lnSpc>
              <a:spcBef>
                <a:spcPts val="0"/>
              </a:spcBef>
              <a:spcAft>
                <a:spcPts val="0"/>
              </a:spcAft>
              <a:buNone/>
            </a:pPr>
            <a:r>
              <a:rPr lang="en-GB" sz="1350">
                <a:latin typeface="Arial"/>
                <a:ea typeface="Arial"/>
                <a:cs typeface="Arial"/>
                <a:sym typeface="Arial"/>
              </a:rPr>
              <a:t> Understanding the Importance of Ecommerce Target Audience</a:t>
            </a:r>
            <a:endParaRPr sz="1350">
              <a:latin typeface="Arial"/>
              <a:ea typeface="Arial"/>
              <a:cs typeface="Arial"/>
              <a:sym typeface="Arial"/>
            </a:endParaRPr>
          </a:p>
          <a:p>
            <a:pPr indent="0" lvl="0" marL="0" rtl="0" algn="l">
              <a:lnSpc>
                <a:spcPct val="167647"/>
              </a:lnSpc>
              <a:spcBef>
                <a:spcPts val="1100"/>
              </a:spcBef>
              <a:spcAft>
                <a:spcPts val="0"/>
              </a:spcAft>
              <a:buNone/>
            </a:pPr>
            <a:r>
              <a:rPr lang="en-GB" sz="1250">
                <a:latin typeface="Arial"/>
                <a:ea typeface="Arial"/>
                <a:cs typeface="Arial"/>
                <a:sym typeface="Arial"/>
              </a:rPr>
              <a:t>Know Your Audience</a:t>
            </a:r>
            <a:endParaRPr sz="1250">
              <a:latin typeface="Arial"/>
              <a:ea typeface="Arial"/>
              <a:cs typeface="Arial"/>
              <a:sym typeface="Arial"/>
            </a:endParaRPr>
          </a:p>
          <a:p>
            <a:pPr indent="0" lvl="0" marL="0" rtl="0" algn="l">
              <a:lnSpc>
                <a:spcPct val="167647"/>
              </a:lnSpc>
              <a:spcBef>
                <a:spcPts val="1100"/>
              </a:spcBef>
              <a:spcAft>
                <a:spcPts val="0"/>
              </a:spcAft>
              <a:buNone/>
            </a:pPr>
            <a:r>
              <a:rPr lang="en-GB" sz="1250">
                <a:latin typeface="Arial"/>
                <a:ea typeface="Arial"/>
                <a:cs typeface="Arial"/>
                <a:sym typeface="Arial"/>
              </a:rPr>
              <a:t>Picture Your Potential Customer</a:t>
            </a:r>
            <a:endParaRPr sz="1250">
              <a:latin typeface="Arial"/>
              <a:ea typeface="Arial"/>
              <a:cs typeface="Arial"/>
              <a:sym typeface="Arial"/>
            </a:endParaRPr>
          </a:p>
          <a:p>
            <a:pPr indent="0" lvl="0" marL="0" rtl="0" algn="l">
              <a:lnSpc>
                <a:spcPct val="167647"/>
              </a:lnSpc>
              <a:spcBef>
                <a:spcPts val="1100"/>
              </a:spcBef>
              <a:spcAft>
                <a:spcPts val="0"/>
              </a:spcAft>
              <a:buNone/>
            </a:pPr>
            <a:r>
              <a:rPr lang="en-GB" sz="1250">
                <a:latin typeface="Arial"/>
                <a:ea typeface="Arial"/>
                <a:cs typeface="Arial"/>
                <a:sym typeface="Arial"/>
              </a:rPr>
              <a:t> Customer Segmentation</a:t>
            </a:r>
            <a:endParaRPr sz="1250">
              <a:latin typeface="Arial"/>
              <a:ea typeface="Arial"/>
              <a:cs typeface="Arial"/>
              <a:sym typeface="Arial"/>
            </a:endParaRPr>
          </a:p>
          <a:p>
            <a:pPr indent="0" lvl="0" marL="0" rtl="0" algn="l">
              <a:lnSpc>
                <a:spcPct val="167647"/>
              </a:lnSpc>
              <a:spcBef>
                <a:spcPts val="1100"/>
              </a:spcBef>
              <a:spcAft>
                <a:spcPts val="0"/>
              </a:spcAft>
              <a:buNone/>
            </a:pPr>
            <a:r>
              <a:rPr lang="en-GB" sz="1250">
                <a:latin typeface="Arial"/>
                <a:ea typeface="Arial"/>
                <a:cs typeface="Arial"/>
                <a:sym typeface="Arial"/>
              </a:rPr>
              <a:t>Surveys and Customer Feedback</a:t>
            </a:r>
            <a:endParaRPr sz="1250">
              <a:latin typeface="Arial"/>
              <a:ea typeface="Arial"/>
              <a:cs typeface="Arial"/>
              <a:sym typeface="Arial"/>
            </a:endParaRPr>
          </a:p>
          <a:p>
            <a:pPr indent="0" lvl="0" marL="0" rtl="0" algn="l">
              <a:lnSpc>
                <a:spcPct val="167647"/>
              </a:lnSpc>
              <a:spcBef>
                <a:spcPts val="1100"/>
              </a:spcBef>
              <a:spcAft>
                <a:spcPts val="0"/>
              </a:spcAft>
              <a:buNone/>
            </a:pPr>
            <a:r>
              <a:t/>
            </a:r>
            <a:endParaRPr b="1" sz="2250">
              <a:solidFill>
                <a:srgbClr val="3C4858"/>
              </a:solidFill>
              <a:highlight>
                <a:srgbClr val="FFFFFF"/>
              </a:highlight>
              <a:latin typeface="Arial"/>
              <a:ea typeface="Arial"/>
              <a:cs typeface="Arial"/>
              <a:sym typeface="Arial"/>
            </a:endParaRPr>
          </a:p>
          <a:p>
            <a:pPr indent="0" lvl="0" marL="0" rtl="0" algn="l">
              <a:lnSpc>
                <a:spcPct val="167647"/>
              </a:lnSpc>
              <a:spcBef>
                <a:spcPts val="1100"/>
              </a:spcBef>
              <a:spcAft>
                <a:spcPts val="0"/>
              </a:spcAft>
              <a:buNone/>
            </a:pPr>
            <a:r>
              <a:t/>
            </a:r>
            <a:endParaRPr b="1" sz="2250">
              <a:solidFill>
                <a:srgbClr val="3C4858"/>
              </a:solidFill>
              <a:highlight>
                <a:srgbClr val="FFFFFF"/>
              </a:highlight>
              <a:latin typeface="Arial"/>
              <a:ea typeface="Arial"/>
              <a:cs typeface="Arial"/>
              <a:sym typeface="Arial"/>
            </a:endParaRPr>
          </a:p>
          <a:p>
            <a:pPr indent="0" lvl="0" marL="0" rtl="0" algn="l">
              <a:lnSpc>
                <a:spcPct val="167647"/>
              </a:lnSpc>
              <a:spcBef>
                <a:spcPts val="1100"/>
              </a:spcBef>
              <a:spcAft>
                <a:spcPts val="0"/>
              </a:spcAft>
              <a:buNone/>
            </a:pPr>
            <a:r>
              <a:t/>
            </a:r>
            <a:endParaRPr b="1" sz="1250">
              <a:solidFill>
                <a:srgbClr val="3C4858"/>
              </a:solidFill>
              <a:highlight>
                <a:srgbClr val="FFFFFF"/>
              </a:highlight>
              <a:latin typeface="Arial"/>
              <a:ea typeface="Arial"/>
              <a:cs typeface="Arial"/>
              <a:sym typeface="Arial"/>
            </a:endParaRPr>
          </a:p>
          <a:p>
            <a:pPr indent="0" lvl="0" marL="0" rtl="0" algn="l">
              <a:lnSpc>
                <a:spcPct val="167647"/>
              </a:lnSpc>
              <a:spcBef>
                <a:spcPts val="1100"/>
              </a:spcBef>
              <a:spcAft>
                <a:spcPts val="0"/>
              </a:spcAft>
              <a:buNone/>
            </a:pPr>
            <a:r>
              <a:t/>
            </a:r>
            <a:endParaRPr b="1" sz="1250">
              <a:solidFill>
                <a:srgbClr val="3C4858"/>
              </a:solidFill>
              <a:highlight>
                <a:srgbClr val="FFFFFF"/>
              </a:highlight>
              <a:latin typeface="Arial"/>
              <a:ea typeface="Arial"/>
              <a:cs typeface="Arial"/>
              <a:sym typeface="Arial"/>
            </a:endParaRPr>
          </a:p>
          <a:p>
            <a:pPr indent="0" lvl="0" marL="0" rtl="0" algn="l">
              <a:lnSpc>
                <a:spcPct val="167647"/>
              </a:lnSpc>
              <a:spcBef>
                <a:spcPts val="1100"/>
              </a:spcBef>
              <a:spcAft>
                <a:spcPts val="0"/>
              </a:spcAft>
              <a:buNone/>
            </a:pPr>
            <a:r>
              <a:t/>
            </a:r>
            <a:endParaRPr sz="1350">
              <a:latin typeface="Arial"/>
              <a:ea typeface="Arial"/>
              <a:cs typeface="Arial"/>
              <a:sym typeface="Arial"/>
            </a:endParaRPr>
          </a:p>
          <a:p>
            <a:pPr indent="0" lvl="0" marL="0" rtl="0" algn="l">
              <a:spcBef>
                <a:spcPts val="1100"/>
              </a:spcBef>
              <a:spcAft>
                <a:spcPts val="1600"/>
              </a:spcAft>
              <a:buNone/>
            </a:pPr>
            <a:r>
              <a:t/>
            </a:r>
            <a:endParaRPr/>
          </a:p>
        </p:txBody>
      </p:sp>
      <p:pic>
        <p:nvPicPr>
          <p:cNvPr descr="offset_comp_267026.jpg" id="264" name="Google Shape;264;p21"/>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65" name="Google Shape;265;p21"/>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66" name="Google Shape;266;p21"/>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67" name="Google Shape;267;p21"/>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2"/>
          <p:cNvSpPr txBox="1"/>
          <p:nvPr>
            <p:ph idx="4294967295" type="subTitle"/>
          </p:nvPr>
        </p:nvSpPr>
        <p:spPr>
          <a:xfrm>
            <a:off x="1297500" y="472775"/>
            <a:ext cx="3511200" cy="320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000"/>
              <a:t>Matrix Mart</a:t>
            </a:r>
            <a:endParaRPr sz="1000"/>
          </a:p>
        </p:txBody>
      </p:sp>
      <p:sp>
        <p:nvSpPr>
          <p:cNvPr id="273" name="Google Shape;273;p22"/>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Technology Used </a:t>
            </a:r>
            <a:endParaRPr/>
          </a:p>
          <a:p>
            <a:pPr indent="0" lvl="0" marL="0" rtl="0" algn="l">
              <a:lnSpc>
                <a:spcPct val="115000"/>
              </a:lnSpc>
              <a:spcBef>
                <a:spcPts val="1600"/>
              </a:spcBef>
              <a:spcAft>
                <a:spcPts val="1600"/>
              </a:spcAft>
              <a:buNone/>
            </a:pPr>
            <a:r>
              <a:t/>
            </a:r>
            <a:endParaRPr/>
          </a:p>
        </p:txBody>
      </p:sp>
      <p:grpSp>
        <p:nvGrpSpPr>
          <p:cNvPr id="274" name="Google Shape;274;p22"/>
          <p:cNvGrpSpPr/>
          <p:nvPr/>
        </p:nvGrpSpPr>
        <p:grpSpPr>
          <a:xfrm>
            <a:off x="425486" y="2140372"/>
            <a:ext cx="1952297" cy="2032531"/>
            <a:chOff x="1359550" y="3154500"/>
            <a:chExt cx="1018200" cy="1018200"/>
          </a:xfrm>
        </p:grpSpPr>
        <p:sp>
          <p:nvSpPr>
            <p:cNvPr id="275" name="Google Shape;275;p22"/>
            <p:cNvSpPr/>
            <p:nvPr/>
          </p:nvSpPr>
          <p:spPr>
            <a:xfrm>
              <a:off x="1359550"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2"/>
            <p:cNvSpPr/>
            <p:nvPr/>
          </p:nvSpPr>
          <p:spPr>
            <a:xfrm>
              <a:off x="1409800"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2"/>
            <p:cNvSpPr/>
            <p:nvPr/>
          </p:nvSpPr>
          <p:spPr>
            <a:xfrm>
              <a:off x="1409800" y="3204750"/>
              <a:ext cx="917700" cy="917700"/>
            </a:xfrm>
            <a:prstGeom prst="pie">
              <a:avLst>
                <a:gd fmla="val 0"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2"/>
            <p:cNvSpPr/>
            <p:nvPr/>
          </p:nvSpPr>
          <p:spPr>
            <a:xfrm>
              <a:off x="1540600"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22"/>
          <p:cNvSpPr txBox="1"/>
          <p:nvPr/>
        </p:nvSpPr>
        <p:spPr>
          <a:xfrm>
            <a:off x="810850" y="4365415"/>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a:solidFill>
                  <a:schemeClr val="lt1"/>
                </a:solidFill>
                <a:latin typeface="Lato"/>
                <a:ea typeface="Lato"/>
                <a:cs typeface="Lato"/>
                <a:sym typeface="Lato"/>
              </a:rPr>
              <a:t>React js</a:t>
            </a:r>
            <a:endParaRPr>
              <a:solidFill>
                <a:schemeClr val="lt1"/>
              </a:solidFill>
              <a:latin typeface="Lato"/>
              <a:ea typeface="Lato"/>
              <a:cs typeface="Lato"/>
              <a:sym typeface="Lato"/>
            </a:endParaRPr>
          </a:p>
        </p:txBody>
      </p:sp>
      <p:sp>
        <p:nvSpPr>
          <p:cNvPr id="280" name="Google Shape;280;p22"/>
          <p:cNvSpPr txBox="1"/>
          <p:nvPr/>
        </p:nvSpPr>
        <p:spPr>
          <a:xfrm>
            <a:off x="807700" y="2964375"/>
            <a:ext cx="1279800" cy="721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a:solidFill>
                  <a:schemeClr val="lt1"/>
                </a:solidFill>
                <a:latin typeface="Lato"/>
                <a:ea typeface="Lato"/>
                <a:cs typeface="Lato"/>
                <a:sym typeface="Lato"/>
              </a:rPr>
              <a:t>80</a:t>
            </a:r>
            <a:r>
              <a:rPr b="1" lang="en-GB">
                <a:solidFill>
                  <a:schemeClr val="lt1"/>
                </a:solidFill>
                <a:latin typeface="Lato"/>
                <a:ea typeface="Lato"/>
                <a:cs typeface="Lato"/>
                <a:sym typeface="Lato"/>
              </a:rPr>
              <a:t>%</a:t>
            </a:r>
            <a:endParaRPr b="1">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281" name="Google Shape;281;p22"/>
          <p:cNvSpPr/>
          <p:nvPr/>
        </p:nvSpPr>
        <p:spPr>
          <a:xfrm>
            <a:off x="3207425"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2"/>
          <p:cNvSpPr/>
          <p:nvPr/>
        </p:nvSpPr>
        <p:spPr>
          <a:xfrm>
            <a:off x="3257675"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2"/>
          <p:cNvSpPr/>
          <p:nvPr/>
        </p:nvSpPr>
        <p:spPr>
          <a:xfrm>
            <a:off x="3257675" y="3204750"/>
            <a:ext cx="917700" cy="917700"/>
          </a:xfrm>
          <a:prstGeom prst="pie">
            <a:avLst>
              <a:gd fmla="val 19410436"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2"/>
          <p:cNvSpPr/>
          <p:nvPr/>
        </p:nvSpPr>
        <p:spPr>
          <a:xfrm>
            <a:off x="3388475"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2"/>
          <p:cNvSpPr txBox="1"/>
          <p:nvPr/>
        </p:nvSpPr>
        <p:spPr>
          <a:xfrm>
            <a:off x="3187537" y="4245790"/>
            <a:ext cx="1061400" cy="436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GB" sz="1100">
                <a:solidFill>
                  <a:schemeClr val="lt1"/>
                </a:solidFill>
                <a:latin typeface="Lato"/>
                <a:ea typeface="Lato"/>
                <a:cs typeface="Lato"/>
                <a:sym typeface="Lato"/>
              </a:rPr>
              <a:t> Javascript</a:t>
            </a:r>
            <a:endParaRPr sz="1100">
              <a:solidFill>
                <a:schemeClr val="lt1"/>
              </a:solidFill>
              <a:latin typeface="Lato"/>
              <a:ea typeface="Lato"/>
              <a:cs typeface="Lato"/>
              <a:sym typeface="Lato"/>
            </a:endParaRPr>
          </a:p>
        </p:txBody>
      </p:sp>
      <p:sp>
        <p:nvSpPr>
          <p:cNvPr id="286" name="Google Shape;286;p22"/>
          <p:cNvSpPr txBox="1"/>
          <p:nvPr/>
        </p:nvSpPr>
        <p:spPr>
          <a:xfrm>
            <a:off x="3483729"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17</a:t>
            </a:r>
            <a:r>
              <a:rPr b="1" lang="en-GB" sz="1000">
                <a:solidFill>
                  <a:schemeClr val="lt1"/>
                </a:solidFill>
                <a:latin typeface="Lato"/>
                <a:ea typeface="Lato"/>
                <a:cs typeface="Lato"/>
                <a:sym typeface="Lato"/>
              </a:rPr>
              <a:t>%</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287" name="Google Shape;287;p22"/>
          <p:cNvSpPr/>
          <p:nvPr/>
        </p:nvSpPr>
        <p:spPr>
          <a:xfrm>
            <a:off x="5058251"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2"/>
          <p:cNvSpPr/>
          <p:nvPr/>
        </p:nvSpPr>
        <p:spPr>
          <a:xfrm>
            <a:off x="5108501"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2"/>
          <p:cNvSpPr/>
          <p:nvPr/>
        </p:nvSpPr>
        <p:spPr>
          <a:xfrm>
            <a:off x="5108501" y="3204750"/>
            <a:ext cx="917700" cy="917700"/>
          </a:xfrm>
          <a:prstGeom prst="pie">
            <a:avLst>
              <a:gd fmla="val 7181818"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2"/>
          <p:cNvSpPr/>
          <p:nvPr/>
        </p:nvSpPr>
        <p:spPr>
          <a:xfrm>
            <a:off x="5239301"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2"/>
          <p:cNvSpPr txBox="1"/>
          <p:nvPr/>
        </p:nvSpPr>
        <p:spPr>
          <a:xfrm>
            <a:off x="5040797" y="424579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sz="800">
                <a:solidFill>
                  <a:schemeClr val="lt1"/>
                </a:solidFill>
                <a:latin typeface="Lato"/>
                <a:ea typeface="Lato"/>
                <a:cs typeface="Lato"/>
                <a:sym typeface="Lato"/>
              </a:rPr>
              <a:t>HTML</a:t>
            </a:r>
            <a:endParaRPr sz="800">
              <a:solidFill>
                <a:schemeClr val="lt1"/>
              </a:solidFill>
              <a:latin typeface="Lato"/>
              <a:ea typeface="Lato"/>
              <a:cs typeface="Lato"/>
              <a:sym typeface="Lato"/>
            </a:endParaRPr>
          </a:p>
        </p:txBody>
      </p:sp>
      <p:sp>
        <p:nvSpPr>
          <p:cNvPr id="292" name="Google Shape;292;p22"/>
          <p:cNvSpPr txBox="1"/>
          <p:nvPr/>
        </p:nvSpPr>
        <p:spPr>
          <a:xfrm>
            <a:off x="5342249"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2</a:t>
            </a:r>
            <a:r>
              <a:rPr b="1" lang="en-GB" sz="1000">
                <a:solidFill>
                  <a:schemeClr val="lt1"/>
                </a:solidFill>
                <a:latin typeface="Lato"/>
                <a:ea typeface="Lato"/>
                <a:cs typeface="Lato"/>
                <a:sym typeface="Lato"/>
              </a:rPr>
              <a:t>%</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293" name="Google Shape;293;p22"/>
          <p:cNvSpPr/>
          <p:nvPr/>
        </p:nvSpPr>
        <p:spPr>
          <a:xfrm>
            <a:off x="6907209"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2"/>
          <p:cNvSpPr/>
          <p:nvPr/>
        </p:nvSpPr>
        <p:spPr>
          <a:xfrm>
            <a:off x="6957459"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2"/>
          <p:cNvSpPr/>
          <p:nvPr/>
        </p:nvSpPr>
        <p:spPr>
          <a:xfrm>
            <a:off x="6957459" y="3204750"/>
            <a:ext cx="917700" cy="917700"/>
          </a:xfrm>
          <a:prstGeom prst="pie">
            <a:avLst>
              <a:gd fmla="val 11912349"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2"/>
          <p:cNvSpPr/>
          <p:nvPr/>
        </p:nvSpPr>
        <p:spPr>
          <a:xfrm>
            <a:off x="7088259"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2"/>
          <p:cNvSpPr txBox="1"/>
          <p:nvPr/>
        </p:nvSpPr>
        <p:spPr>
          <a:xfrm>
            <a:off x="6813750" y="424579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sz="800">
                <a:solidFill>
                  <a:schemeClr val="lt1"/>
                </a:solidFill>
                <a:latin typeface="Lato"/>
                <a:ea typeface="Lato"/>
                <a:cs typeface="Lato"/>
                <a:sym typeface="Lato"/>
              </a:rPr>
              <a:t>Styled Components</a:t>
            </a:r>
            <a:endParaRPr sz="800">
              <a:solidFill>
                <a:schemeClr val="lt1"/>
              </a:solidFill>
              <a:latin typeface="Lato"/>
              <a:ea typeface="Lato"/>
              <a:cs typeface="Lato"/>
              <a:sym typeface="Lato"/>
            </a:endParaRPr>
          </a:p>
        </p:txBody>
      </p:sp>
      <p:sp>
        <p:nvSpPr>
          <p:cNvPr id="298" name="Google Shape;298;p22"/>
          <p:cNvSpPr txBox="1"/>
          <p:nvPr/>
        </p:nvSpPr>
        <p:spPr>
          <a:xfrm>
            <a:off x="7185192"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1</a:t>
            </a:r>
            <a:r>
              <a:rPr b="1" lang="en-GB" sz="1000">
                <a:solidFill>
                  <a:schemeClr val="lt1"/>
                </a:solidFill>
                <a:latin typeface="Lato"/>
                <a:ea typeface="Lato"/>
                <a:cs typeface="Lato"/>
                <a:sym typeface="Lato"/>
              </a:rPr>
              <a:t>%</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pic>
        <p:nvPicPr>
          <p:cNvPr descr="offset_comp_267026.jpg" id="299" name="Google Shape;299;p22"/>
          <p:cNvPicPr preferRelativeResize="0"/>
          <p:nvPr/>
        </p:nvPicPr>
        <p:blipFill rotWithShape="1">
          <a:blip r:embed="rId3">
            <a:alphaModFix/>
          </a:blip>
          <a:srcRect b="8201" l="26515" r="26312" t="26082"/>
          <a:stretch/>
        </p:blipFill>
        <p:spPr>
          <a:xfrm rot="10800000">
            <a:off x="6592325" y="7424"/>
            <a:ext cx="2543700" cy="2362500"/>
          </a:xfrm>
          <a:prstGeom prst="rtTriangle">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Market trends for E-commerce </a:t>
            </a:r>
            <a:endParaRPr/>
          </a:p>
        </p:txBody>
      </p:sp>
      <p:sp>
        <p:nvSpPr>
          <p:cNvPr id="305" name="Google Shape;305;p23"/>
          <p:cNvSpPr txBox="1"/>
          <p:nvPr>
            <p:ph idx="1" type="body"/>
          </p:nvPr>
        </p:nvSpPr>
        <p:spPr>
          <a:xfrm>
            <a:off x="1236150" y="1063725"/>
            <a:ext cx="7100400" cy="15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950">
                <a:latin typeface="Times New Roman"/>
                <a:ea typeface="Times New Roman"/>
                <a:cs typeface="Times New Roman"/>
                <a:sym typeface="Times New Roman"/>
              </a:rPr>
              <a:t>There are over </a:t>
            </a:r>
            <a:r>
              <a:rPr b="1" lang="en-GB" sz="950">
                <a:latin typeface="Times New Roman"/>
                <a:ea typeface="Times New Roman"/>
                <a:cs typeface="Times New Roman"/>
                <a:sym typeface="Times New Roman"/>
              </a:rPr>
              <a:t>26 million</a:t>
            </a:r>
            <a:r>
              <a:rPr lang="en-GB" sz="950">
                <a:latin typeface="Times New Roman"/>
                <a:ea typeface="Times New Roman"/>
                <a:cs typeface="Times New Roman"/>
                <a:sym typeface="Times New Roman"/>
              </a:rPr>
              <a:t> eCommerce sites across the entire globe, with more and more being created every single day.</a:t>
            </a:r>
            <a:endParaRPr sz="950">
              <a:latin typeface="Times New Roman"/>
              <a:ea typeface="Times New Roman"/>
              <a:cs typeface="Times New Roman"/>
              <a:sym typeface="Times New Roman"/>
            </a:endParaRPr>
          </a:p>
          <a:p>
            <a:pPr indent="-288925" lvl="0" marL="457200" rtl="0" algn="l">
              <a:lnSpc>
                <a:spcPct val="130000"/>
              </a:lnSpc>
              <a:spcBef>
                <a:spcPts val="1600"/>
              </a:spcBef>
              <a:spcAft>
                <a:spcPts val="0"/>
              </a:spcAft>
              <a:buClr>
                <a:schemeClr val="lt1"/>
              </a:buClr>
              <a:buSzPts val="950"/>
              <a:buFont typeface="Times New Roman"/>
              <a:buChar char="●"/>
            </a:pPr>
            <a:r>
              <a:rPr lang="en-GB" sz="950">
                <a:latin typeface="Times New Roman"/>
                <a:ea typeface="Times New Roman"/>
                <a:cs typeface="Times New Roman"/>
                <a:sym typeface="Times New Roman"/>
              </a:rPr>
              <a:t>There are more than </a:t>
            </a:r>
            <a:r>
              <a:rPr b="1" lang="en-GB" sz="950">
                <a:latin typeface="Times New Roman"/>
                <a:ea typeface="Times New Roman"/>
                <a:cs typeface="Times New Roman"/>
                <a:sym typeface="Times New Roman"/>
              </a:rPr>
              <a:t>9.5 million</a:t>
            </a:r>
            <a:r>
              <a:rPr lang="en-GB" sz="950">
                <a:latin typeface="Times New Roman"/>
                <a:ea typeface="Times New Roman"/>
                <a:cs typeface="Times New Roman"/>
                <a:sym typeface="Times New Roman"/>
              </a:rPr>
              <a:t> eCommerce sites in the US alone, with more and more being created every single day.</a:t>
            </a:r>
            <a:endParaRPr sz="950">
              <a:latin typeface="Times New Roman"/>
              <a:ea typeface="Times New Roman"/>
              <a:cs typeface="Times New Roman"/>
              <a:sym typeface="Times New Roman"/>
            </a:endParaRPr>
          </a:p>
          <a:p>
            <a:pPr indent="-288925" lvl="0" marL="457200" rtl="0" algn="l">
              <a:lnSpc>
                <a:spcPct val="130000"/>
              </a:lnSpc>
              <a:spcBef>
                <a:spcPts val="0"/>
              </a:spcBef>
              <a:spcAft>
                <a:spcPts val="0"/>
              </a:spcAft>
              <a:buClr>
                <a:schemeClr val="lt1"/>
              </a:buClr>
              <a:buSzPts val="950"/>
              <a:buFont typeface="Times New Roman"/>
              <a:buChar char="●"/>
            </a:pPr>
            <a:r>
              <a:rPr lang="en-GB" sz="950">
                <a:latin typeface="Times New Roman"/>
                <a:ea typeface="Times New Roman"/>
                <a:cs typeface="Times New Roman"/>
                <a:sym typeface="Times New Roman"/>
              </a:rPr>
              <a:t>In 2021, retail e-commerce sales amounted to approximately </a:t>
            </a:r>
            <a:r>
              <a:rPr b="1" lang="en-GB" sz="950">
                <a:latin typeface="Times New Roman"/>
                <a:ea typeface="Times New Roman"/>
                <a:cs typeface="Times New Roman"/>
                <a:sym typeface="Times New Roman"/>
              </a:rPr>
              <a:t>4.9 trillion</a:t>
            </a:r>
            <a:r>
              <a:rPr lang="en-GB" sz="950">
                <a:latin typeface="Times New Roman"/>
                <a:ea typeface="Times New Roman"/>
                <a:cs typeface="Times New Roman"/>
                <a:sym typeface="Times New Roman"/>
              </a:rPr>
              <a:t> U.S. dollars worldwide.</a:t>
            </a:r>
            <a:endParaRPr sz="950">
              <a:latin typeface="Times New Roman"/>
              <a:ea typeface="Times New Roman"/>
              <a:cs typeface="Times New Roman"/>
              <a:sym typeface="Times New Roman"/>
            </a:endParaRPr>
          </a:p>
          <a:p>
            <a:pPr indent="-288925" lvl="0" marL="457200" rtl="0" algn="l">
              <a:lnSpc>
                <a:spcPct val="130000"/>
              </a:lnSpc>
              <a:spcBef>
                <a:spcPts val="0"/>
              </a:spcBef>
              <a:spcAft>
                <a:spcPts val="0"/>
              </a:spcAft>
              <a:buClr>
                <a:schemeClr val="lt1"/>
              </a:buClr>
              <a:buSzPts val="950"/>
              <a:buFont typeface="Times New Roman"/>
              <a:buChar char="●"/>
            </a:pPr>
            <a:r>
              <a:rPr lang="en-GB" sz="950">
                <a:latin typeface="Times New Roman"/>
                <a:ea typeface="Times New Roman"/>
                <a:cs typeface="Times New Roman"/>
                <a:sym typeface="Times New Roman"/>
              </a:rPr>
              <a:t>Mobile e-commerce sales reached </a:t>
            </a:r>
            <a:r>
              <a:rPr b="1" lang="en-GB" sz="950">
                <a:latin typeface="Times New Roman"/>
                <a:ea typeface="Times New Roman"/>
                <a:cs typeface="Times New Roman"/>
                <a:sym typeface="Times New Roman"/>
              </a:rPr>
              <a:t>$3.56 trillion</a:t>
            </a:r>
            <a:r>
              <a:rPr lang="en-GB" sz="950">
                <a:latin typeface="Times New Roman"/>
                <a:ea typeface="Times New Roman"/>
                <a:cs typeface="Times New Roman"/>
                <a:sym typeface="Times New Roman"/>
              </a:rPr>
              <a:t> in 2021, an increase of </a:t>
            </a:r>
            <a:r>
              <a:rPr b="1" lang="en-GB" sz="950">
                <a:latin typeface="Times New Roman"/>
                <a:ea typeface="Times New Roman"/>
                <a:cs typeface="Times New Roman"/>
                <a:sym typeface="Times New Roman"/>
              </a:rPr>
              <a:t>15.2%</a:t>
            </a:r>
            <a:r>
              <a:rPr lang="en-GB" sz="950">
                <a:latin typeface="Times New Roman"/>
                <a:ea typeface="Times New Roman"/>
                <a:cs typeface="Times New Roman"/>
                <a:sym typeface="Times New Roman"/>
              </a:rPr>
              <a:t> over the previous year.</a:t>
            </a:r>
            <a:endParaRPr sz="950">
              <a:latin typeface="Times New Roman"/>
              <a:ea typeface="Times New Roman"/>
              <a:cs typeface="Times New Roman"/>
              <a:sym typeface="Times New Roman"/>
            </a:endParaRPr>
          </a:p>
          <a:p>
            <a:pPr indent="-288925" lvl="0" marL="457200" rtl="0" algn="l">
              <a:lnSpc>
                <a:spcPct val="130000"/>
              </a:lnSpc>
              <a:spcBef>
                <a:spcPts val="0"/>
              </a:spcBef>
              <a:spcAft>
                <a:spcPts val="0"/>
              </a:spcAft>
              <a:buClr>
                <a:schemeClr val="lt1"/>
              </a:buClr>
              <a:buSzPts val="950"/>
              <a:buFont typeface="Times New Roman"/>
              <a:buChar char="●"/>
            </a:pPr>
            <a:r>
              <a:rPr lang="en-GB" sz="950">
                <a:latin typeface="Times New Roman"/>
                <a:ea typeface="Times New Roman"/>
                <a:cs typeface="Times New Roman"/>
                <a:sym typeface="Times New Roman"/>
              </a:rPr>
              <a:t>In 2021, there were </a:t>
            </a:r>
            <a:r>
              <a:rPr b="1" lang="en-GB" sz="950">
                <a:latin typeface="Times New Roman"/>
                <a:ea typeface="Times New Roman"/>
                <a:cs typeface="Times New Roman"/>
                <a:sym typeface="Times New Roman"/>
              </a:rPr>
              <a:t>2.14 billion</a:t>
            </a:r>
            <a:r>
              <a:rPr lang="en-GB" sz="950">
                <a:latin typeface="Times New Roman"/>
                <a:ea typeface="Times New Roman"/>
                <a:cs typeface="Times New Roman"/>
                <a:sym typeface="Times New Roman"/>
              </a:rPr>
              <a:t> digital buyers. That makes </a:t>
            </a:r>
            <a:r>
              <a:rPr b="1" lang="en-GB" sz="950">
                <a:latin typeface="Times New Roman"/>
                <a:ea typeface="Times New Roman"/>
                <a:cs typeface="Times New Roman"/>
                <a:sym typeface="Times New Roman"/>
              </a:rPr>
              <a:t>27.6%</a:t>
            </a:r>
            <a:r>
              <a:rPr lang="en-GB" sz="950">
                <a:latin typeface="Times New Roman"/>
                <a:ea typeface="Times New Roman"/>
                <a:cs typeface="Times New Roman"/>
                <a:sym typeface="Times New Roman"/>
              </a:rPr>
              <a:t> of the </a:t>
            </a:r>
            <a:r>
              <a:rPr b="1" lang="en-GB" sz="950">
                <a:latin typeface="Times New Roman"/>
                <a:ea typeface="Times New Roman"/>
                <a:cs typeface="Times New Roman"/>
                <a:sym typeface="Times New Roman"/>
              </a:rPr>
              <a:t>7.74 billion</a:t>
            </a:r>
            <a:r>
              <a:rPr lang="en-GB" sz="950">
                <a:latin typeface="Times New Roman"/>
                <a:ea typeface="Times New Roman"/>
                <a:cs typeface="Times New Roman"/>
                <a:sym typeface="Times New Roman"/>
              </a:rPr>
              <a:t> people in the world.</a:t>
            </a:r>
            <a:endParaRPr sz="950">
              <a:latin typeface="Times New Roman"/>
              <a:ea typeface="Times New Roman"/>
              <a:cs typeface="Times New Roman"/>
              <a:sym typeface="Times New Roman"/>
            </a:endParaRPr>
          </a:p>
          <a:p>
            <a:pPr indent="-288925" lvl="0" marL="457200" rtl="0" algn="l">
              <a:lnSpc>
                <a:spcPct val="130000"/>
              </a:lnSpc>
              <a:spcBef>
                <a:spcPts val="0"/>
              </a:spcBef>
              <a:spcAft>
                <a:spcPts val="0"/>
              </a:spcAft>
              <a:buClr>
                <a:schemeClr val="lt1"/>
              </a:buClr>
              <a:buSzPts val="950"/>
              <a:buFont typeface="Times New Roman"/>
              <a:buChar char="●"/>
            </a:pPr>
            <a:r>
              <a:rPr lang="en-GB" sz="950">
                <a:latin typeface="Times New Roman"/>
                <a:ea typeface="Times New Roman"/>
                <a:cs typeface="Times New Roman"/>
                <a:sym typeface="Times New Roman"/>
              </a:rPr>
              <a:t>The </a:t>
            </a:r>
            <a:r>
              <a:rPr b="1" lang="en-GB" sz="950">
                <a:latin typeface="Times New Roman"/>
                <a:ea typeface="Times New Roman"/>
                <a:cs typeface="Times New Roman"/>
                <a:sym typeface="Times New Roman"/>
              </a:rPr>
              <a:t>#1</a:t>
            </a:r>
            <a:r>
              <a:rPr lang="en-GB" sz="950">
                <a:latin typeface="Times New Roman"/>
                <a:ea typeface="Times New Roman"/>
                <a:cs typeface="Times New Roman"/>
                <a:sym typeface="Times New Roman"/>
              </a:rPr>
              <a:t> reason people shop online is the free shipping option offered by eCommerce stores.</a:t>
            </a:r>
            <a:endParaRPr sz="950">
              <a:latin typeface="Times New Roman"/>
              <a:ea typeface="Times New Roman"/>
              <a:cs typeface="Times New Roman"/>
              <a:sym typeface="Times New Roman"/>
            </a:endParaRPr>
          </a:p>
          <a:p>
            <a:pPr indent="0" lvl="0" marL="0" rtl="0" algn="l">
              <a:spcBef>
                <a:spcPts val="0"/>
              </a:spcBef>
              <a:spcAft>
                <a:spcPts val="1600"/>
              </a:spcAft>
              <a:buNone/>
            </a:pPr>
            <a:r>
              <a:t/>
            </a:r>
            <a:endParaRPr sz="300">
              <a:solidFill>
                <a:srgbClr val="FFFFFF"/>
              </a:solidFill>
            </a:endParaRPr>
          </a:p>
        </p:txBody>
      </p:sp>
      <p:grpSp>
        <p:nvGrpSpPr>
          <p:cNvPr id="306" name="Google Shape;306;p23"/>
          <p:cNvGrpSpPr/>
          <p:nvPr/>
        </p:nvGrpSpPr>
        <p:grpSpPr>
          <a:xfrm>
            <a:off x="1291075" y="2784155"/>
            <a:ext cx="2080082" cy="2043771"/>
            <a:chOff x="1291075" y="2784155"/>
            <a:chExt cx="2080082" cy="2043771"/>
          </a:xfrm>
        </p:grpSpPr>
        <p:sp>
          <p:nvSpPr>
            <p:cNvPr id="307" name="Google Shape;307;p23"/>
            <p:cNvSpPr txBox="1"/>
            <p:nvPr/>
          </p:nvSpPr>
          <p:spPr>
            <a:xfrm>
              <a:off x="1729257" y="4286839"/>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rgbClr val="D9D9D9"/>
                  </a:solidFill>
                </a:rPr>
                <a:t>Q1</a:t>
              </a:r>
              <a:endParaRPr sz="800">
                <a:solidFill>
                  <a:srgbClr val="D9D9D9"/>
                </a:solidFill>
              </a:endParaRPr>
            </a:p>
          </p:txBody>
        </p:sp>
        <p:sp>
          <p:nvSpPr>
            <p:cNvPr id="308" name="Google Shape;308;p23"/>
            <p:cNvSpPr txBox="1"/>
            <p:nvPr/>
          </p:nvSpPr>
          <p:spPr>
            <a:xfrm>
              <a:off x="2163657"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rgbClr val="D9D9D9"/>
                  </a:solidFill>
                </a:rPr>
                <a:t>Q2</a:t>
              </a:r>
              <a:endParaRPr sz="800">
                <a:solidFill>
                  <a:srgbClr val="D9D9D9"/>
                </a:solidFill>
              </a:endParaRPr>
            </a:p>
          </p:txBody>
        </p:sp>
        <p:sp>
          <p:nvSpPr>
            <p:cNvPr id="309" name="Google Shape;309;p23"/>
            <p:cNvSpPr txBox="1"/>
            <p:nvPr/>
          </p:nvSpPr>
          <p:spPr>
            <a:xfrm>
              <a:off x="2598057"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rgbClr val="D9D9D9"/>
                  </a:solidFill>
                </a:rPr>
                <a:t>Q3</a:t>
              </a:r>
              <a:endParaRPr sz="800">
                <a:solidFill>
                  <a:srgbClr val="D9D9D9"/>
                </a:solidFill>
              </a:endParaRPr>
            </a:p>
          </p:txBody>
        </p:sp>
        <p:sp>
          <p:nvSpPr>
            <p:cNvPr id="310" name="Google Shape;310;p23"/>
            <p:cNvSpPr txBox="1"/>
            <p:nvPr/>
          </p:nvSpPr>
          <p:spPr>
            <a:xfrm>
              <a:off x="3032457"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rgbClr val="D9D9D9"/>
                  </a:solidFill>
                </a:rPr>
                <a:t>Q4</a:t>
              </a:r>
              <a:endParaRPr sz="800">
                <a:solidFill>
                  <a:srgbClr val="D9D9D9"/>
                </a:solidFill>
              </a:endParaRPr>
            </a:p>
          </p:txBody>
        </p:sp>
        <p:sp>
          <p:nvSpPr>
            <p:cNvPr id="311" name="Google Shape;311;p23"/>
            <p:cNvSpPr txBox="1"/>
            <p:nvPr/>
          </p:nvSpPr>
          <p:spPr>
            <a:xfrm>
              <a:off x="1291075" y="4063880"/>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0%</a:t>
              </a:r>
              <a:endParaRPr sz="800">
                <a:solidFill>
                  <a:srgbClr val="D9D9D9"/>
                </a:solidFill>
              </a:endParaRPr>
            </a:p>
          </p:txBody>
        </p:sp>
        <p:sp>
          <p:nvSpPr>
            <p:cNvPr id="312" name="Google Shape;312;p23"/>
            <p:cNvSpPr txBox="1"/>
            <p:nvPr/>
          </p:nvSpPr>
          <p:spPr>
            <a:xfrm>
              <a:off x="1291075" y="3807935"/>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20%</a:t>
              </a:r>
              <a:endParaRPr sz="800">
                <a:solidFill>
                  <a:srgbClr val="D9D9D9"/>
                </a:solidFill>
              </a:endParaRPr>
            </a:p>
          </p:txBody>
        </p:sp>
        <p:sp>
          <p:nvSpPr>
            <p:cNvPr id="313" name="Google Shape;313;p23"/>
            <p:cNvSpPr txBox="1"/>
            <p:nvPr/>
          </p:nvSpPr>
          <p:spPr>
            <a:xfrm>
              <a:off x="1291075" y="3551990"/>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40%</a:t>
              </a:r>
              <a:endParaRPr sz="800">
                <a:solidFill>
                  <a:srgbClr val="D9D9D9"/>
                </a:solidFill>
              </a:endParaRPr>
            </a:p>
          </p:txBody>
        </p:sp>
        <p:sp>
          <p:nvSpPr>
            <p:cNvPr id="314" name="Google Shape;314;p23"/>
            <p:cNvSpPr txBox="1"/>
            <p:nvPr/>
          </p:nvSpPr>
          <p:spPr>
            <a:xfrm>
              <a:off x="1291075" y="3296045"/>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60%</a:t>
              </a:r>
              <a:endParaRPr sz="800">
                <a:solidFill>
                  <a:srgbClr val="D9D9D9"/>
                </a:solidFill>
              </a:endParaRPr>
            </a:p>
          </p:txBody>
        </p:sp>
        <p:sp>
          <p:nvSpPr>
            <p:cNvPr id="315" name="Google Shape;315;p23"/>
            <p:cNvSpPr txBox="1"/>
            <p:nvPr/>
          </p:nvSpPr>
          <p:spPr>
            <a:xfrm>
              <a:off x="1291075" y="3040100"/>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80%</a:t>
              </a:r>
              <a:endParaRPr sz="800">
                <a:solidFill>
                  <a:srgbClr val="D9D9D9"/>
                </a:solidFill>
              </a:endParaRPr>
            </a:p>
          </p:txBody>
        </p:sp>
        <p:sp>
          <p:nvSpPr>
            <p:cNvPr id="316" name="Google Shape;316;p23"/>
            <p:cNvSpPr txBox="1"/>
            <p:nvPr/>
          </p:nvSpPr>
          <p:spPr>
            <a:xfrm>
              <a:off x="1291075" y="2784155"/>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100%</a:t>
              </a:r>
              <a:endParaRPr sz="800">
                <a:solidFill>
                  <a:srgbClr val="D9D9D9"/>
                </a:solidFill>
              </a:endParaRPr>
            </a:p>
          </p:txBody>
        </p:sp>
        <p:sp>
          <p:nvSpPr>
            <p:cNvPr id="317" name="Google Shape;317;p23"/>
            <p:cNvSpPr txBox="1"/>
            <p:nvPr/>
          </p:nvSpPr>
          <p:spPr>
            <a:xfrm>
              <a:off x="2206299" y="4511726"/>
              <a:ext cx="656100" cy="316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GB" sz="800">
                  <a:solidFill>
                    <a:srgbClr val="D9D9D9"/>
                  </a:solidFill>
                </a:rPr>
                <a:t>2015</a:t>
              </a:r>
              <a:endParaRPr sz="800">
                <a:solidFill>
                  <a:srgbClr val="D9D9D9"/>
                </a:solidFill>
              </a:endParaRPr>
            </a:p>
          </p:txBody>
        </p:sp>
        <p:cxnSp>
          <p:nvCxnSpPr>
            <p:cNvPr id="318" name="Google Shape;318;p23"/>
            <p:cNvCxnSpPr>
              <a:stCxn id="319" idx="7"/>
              <a:endCxn id="320" idx="6"/>
            </p:cNvCxnSpPr>
            <p:nvPr/>
          </p:nvCxnSpPr>
          <p:spPr>
            <a:xfrm flipH="1">
              <a:off x="1953668" y="3664288"/>
              <a:ext cx="414600" cy="282600"/>
            </a:xfrm>
            <a:prstGeom prst="straightConnector1">
              <a:avLst/>
            </a:prstGeom>
            <a:noFill/>
            <a:ln cap="flat" cmpd="sng" w="19050">
              <a:solidFill>
                <a:srgbClr val="D9D9D9"/>
              </a:solidFill>
              <a:prstDash val="solid"/>
              <a:round/>
              <a:headEnd len="med" w="med" type="none"/>
              <a:tailEnd len="med" w="med" type="none"/>
            </a:ln>
          </p:spPr>
        </p:cxnSp>
        <p:cxnSp>
          <p:nvCxnSpPr>
            <p:cNvPr id="321" name="Google Shape;321;p23"/>
            <p:cNvCxnSpPr/>
            <p:nvPr/>
          </p:nvCxnSpPr>
          <p:spPr>
            <a:xfrm>
              <a:off x="1729245" y="318004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22" name="Google Shape;322;p23"/>
            <p:cNvCxnSpPr/>
            <p:nvPr/>
          </p:nvCxnSpPr>
          <p:spPr>
            <a:xfrm>
              <a:off x="1729245" y="343728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23" name="Google Shape;323;p23"/>
            <p:cNvCxnSpPr/>
            <p:nvPr/>
          </p:nvCxnSpPr>
          <p:spPr>
            <a:xfrm>
              <a:off x="1729245" y="369452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24" name="Google Shape;324;p23"/>
            <p:cNvCxnSpPr/>
            <p:nvPr/>
          </p:nvCxnSpPr>
          <p:spPr>
            <a:xfrm>
              <a:off x="1729245" y="395176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25" name="Google Shape;325;p23"/>
            <p:cNvCxnSpPr/>
            <p:nvPr/>
          </p:nvCxnSpPr>
          <p:spPr>
            <a:xfrm>
              <a:off x="1729245" y="420900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26" name="Google Shape;326;p23"/>
            <p:cNvCxnSpPr>
              <a:stCxn id="313" idx="3"/>
              <a:endCxn id="320" idx="5"/>
            </p:cNvCxnSpPr>
            <p:nvPr/>
          </p:nvCxnSpPr>
          <p:spPr>
            <a:xfrm>
              <a:off x="1735075" y="3648740"/>
              <a:ext cx="206100" cy="328200"/>
            </a:xfrm>
            <a:prstGeom prst="straightConnector1">
              <a:avLst/>
            </a:prstGeom>
            <a:noFill/>
            <a:ln cap="flat" cmpd="sng" w="19050">
              <a:solidFill>
                <a:srgbClr val="D9D9D9"/>
              </a:solidFill>
              <a:prstDash val="solid"/>
              <a:round/>
              <a:headEnd len="med" w="med" type="none"/>
              <a:tailEnd len="med" w="med" type="none"/>
            </a:ln>
          </p:spPr>
        </p:cxnSp>
        <p:cxnSp>
          <p:nvCxnSpPr>
            <p:cNvPr id="327" name="Google Shape;327;p23"/>
            <p:cNvCxnSpPr>
              <a:stCxn id="319" idx="3"/>
              <a:endCxn id="328" idx="7"/>
            </p:cNvCxnSpPr>
            <p:nvPr/>
          </p:nvCxnSpPr>
          <p:spPr>
            <a:xfrm flipH="1" rot="10800000">
              <a:off x="2307811" y="3249546"/>
              <a:ext cx="499500" cy="475200"/>
            </a:xfrm>
            <a:prstGeom prst="straightConnector1">
              <a:avLst/>
            </a:prstGeom>
            <a:noFill/>
            <a:ln cap="flat" cmpd="sng" w="19050">
              <a:solidFill>
                <a:srgbClr val="D9D9D9"/>
              </a:solidFill>
              <a:prstDash val="solid"/>
              <a:round/>
              <a:headEnd len="med" w="med" type="none"/>
              <a:tailEnd len="med" w="med" type="none"/>
            </a:ln>
          </p:spPr>
        </p:cxnSp>
        <p:cxnSp>
          <p:nvCxnSpPr>
            <p:cNvPr id="329" name="Google Shape;329;p23"/>
            <p:cNvCxnSpPr>
              <a:stCxn id="328" idx="5"/>
              <a:endCxn id="330" idx="5"/>
            </p:cNvCxnSpPr>
            <p:nvPr/>
          </p:nvCxnSpPr>
          <p:spPr>
            <a:xfrm>
              <a:off x="2807412" y="3309933"/>
              <a:ext cx="424500" cy="414900"/>
            </a:xfrm>
            <a:prstGeom prst="straightConnector1">
              <a:avLst/>
            </a:prstGeom>
            <a:noFill/>
            <a:ln cap="flat" cmpd="sng" w="19050">
              <a:solidFill>
                <a:srgbClr val="D9D9D9"/>
              </a:solidFill>
              <a:prstDash val="solid"/>
              <a:round/>
              <a:headEnd len="med" w="med" type="none"/>
              <a:tailEnd len="med" w="med" type="none"/>
            </a:ln>
          </p:spPr>
        </p:cxnSp>
        <p:cxnSp>
          <p:nvCxnSpPr>
            <p:cNvPr id="331" name="Google Shape;331;p23"/>
            <p:cNvCxnSpPr/>
            <p:nvPr/>
          </p:nvCxnSpPr>
          <p:spPr>
            <a:xfrm>
              <a:off x="1729245" y="2922805"/>
              <a:ext cx="1641900" cy="0"/>
            </a:xfrm>
            <a:prstGeom prst="straightConnector1">
              <a:avLst/>
            </a:prstGeom>
            <a:noFill/>
            <a:ln cap="flat" cmpd="sng" w="9525">
              <a:solidFill>
                <a:srgbClr val="D9D9D9"/>
              </a:solidFill>
              <a:prstDash val="dot"/>
              <a:round/>
              <a:headEnd len="med" w="med" type="none"/>
              <a:tailEnd len="med" w="med" type="none"/>
            </a:ln>
          </p:spPr>
        </p:cxnSp>
        <p:sp>
          <p:nvSpPr>
            <p:cNvPr id="328" name="Google Shape;328;p23"/>
            <p:cNvSpPr/>
            <p:nvPr/>
          </p:nvSpPr>
          <p:spPr>
            <a:xfrm>
              <a:off x="2734433" y="3236955"/>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3"/>
            <p:cNvSpPr/>
            <p:nvPr/>
          </p:nvSpPr>
          <p:spPr>
            <a:xfrm>
              <a:off x="2295290" y="3651767"/>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3"/>
            <p:cNvSpPr/>
            <p:nvPr/>
          </p:nvSpPr>
          <p:spPr>
            <a:xfrm>
              <a:off x="1868080" y="3904111"/>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3"/>
            <p:cNvSpPr/>
            <p:nvPr/>
          </p:nvSpPr>
          <p:spPr>
            <a:xfrm>
              <a:off x="3159046" y="3651780"/>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 name="Google Shape;332;p23"/>
          <p:cNvGrpSpPr/>
          <p:nvPr/>
        </p:nvGrpSpPr>
        <p:grpSpPr>
          <a:xfrm>
            <a:off x="3737550" y="2784155"/>
            <a:ext cx="2121833" cy="2057296"/>
            <a:chOff x="3737550" y="2784155"/>
            <a:chExt cx="2121833" cy="2057296"/>
          </a:xfrm>
        </p:grpSpPr>
        <p:grpSp>
          <p:nvGrpSpPr>
            <p:cNvPr id="333" name="Google Shape;333;p23"/>
            <p:cNvGrpSpPr/>
            <p:nvPr/>
          </p:nvGrpSpPr>
          <p:grpSpPr>
            <a:xfrm>
              <a:off x="3737550" y="2784155"/>
              <a:ext cx="2121833" cy="2057296"/>
              <a:chOff x="3737550" y="2784155"/>
              <a:chExt cx="2121833" cy="2057296"/>
            </a:xfrm>
          </p:grpSpPr>
          <p:sp>
            <p:nvSpPr>
              <p:cNvPr id="334" name="Google Shape;334;p23"/>
              <p:cNvSpPr txBox="1"/>
              <p:nvPr/>
            </p:nvSpPr>
            <p:spPr>
              <a:xfrm>
                <a:off x="4217482" y="4286839"/>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rgbClr val="D9D9D9"/>
                    </a:solidFill>
                  </a:rPr>
                  <a:t>Q1</a:t>
                </a:r>
                <a:endParaRPr sz="800">
                  <a:solidFill>
                    <a:srgbClr val="D9D9D9"/>
                  </a:solidFill>
                </a:endParaRPr>
              </a:p>
            </p:txBody>
          </p:sp>
          <p:sp>
            <p:nvSpPr>
              <p:cNvPr id="335" name="Google Shape;335;p23"/>
              <p:cNvSpPr txBox="1"/>
              <p:nvPr/>
            </p:nvSpPr>
            <p:spPr>
              <a:xfrm>
                <a:off x="4710374" y="4525251"/>
                <a:ext cx="656100" cy="316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GB" sz="800">
                    <a:solidFill>
                      <a:srgbClr val="D9D9D9"/>
                    </a:solidFill>
                  </a:rPr>
                  <a:t>2016</a:t>
                </a:r>
                <a:endParaRPr sz="800">
                  <a:solidFill>
                    <a:srgbClr val="D9D9D9"/>
                  </a:solidFill>
                </a:endParaRPr>
              </a:p>
            </p:txBody>
          </p:sp>
          <p:sp>
            <p:nvSpPr>
              <p:cNvPr id="336" name="Google Shape;336;p23"/>
              <p:cNvSpPr txBox="1"/>
              <p:nvPr/>
            </p:nvSpPr>
            <p:spPr>
              <a:xfrm>
                <a:off x="46518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rgbClr val="D9D9D9"/>
                    </a:solidFill>
                  </a:rPr>
                  <a:t>Q2</a:t>
                </a:r>
                <a:endParaRPr sz="800">
                  <a:solidFill>
                    <a:srgbClr val="D9D9D9"/>
                  </a:solidFill>
                </a:endParaRPr>
              </a:p>
            </p:txBody>
          </p:sp>
          <p:sp>
            <p:nvSpPr>
              <p:cNvPr id="337" name="Google Shape;337;p23"/>
              <p:cNvSpPr txBox="1"/>
              <p:nvPr/>
            </p:nvSpPr>
            <p:spPr>
              <a:xfrm>
                <a:off x="50862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rgbClr val="D9D9D9"/>
                    </a:solidFill>
                  </a:rPr>
                  <a:t>Q3</a:t>
                </a:r>
                <a:endParaRPr sz="800">
                  <a:solidFill>
                    <a:srgbClr val="D9D9D9"/>
                  </a:solidFill>
                </a:endParaRPr>
              </a:p>
            </p:txBody>
          </p:sp>
          <p:sp>
            <p:nvSpPr>
              <p:cNvPr id="338" name="Google Shape;338;p23"/>
              <p:cNvSpPr txBox="1"/>
              <p:nvPr/>
            </p:nvSpPr>
            <p:spPr>
              <a:xfrm>
                <a:off x="55206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rgbClr val="D9D9D9"/>
                    </a:solidFill>
                  </a:rPr>
                  <a:t>Q4</a:t>
                </a:r>
                <a:endParaRPr sz="800">
                  <a:solidFill>
                    <a:srgbClr val="D9D9D9"/>
                  </a:solidFill>
                </a:endParaRPr>
              </a:p>
            </p:txBody>
          </p:sp>
          <p:sp>
            <p:nvSpPr>
              <p:cNvPr id="339" name="Google Shape;339;p23"/>
              <p:cNvSpPr txBox="1"/>
              <p:nvPr/>
            </p:nvSpPr>
            <p:spPr>
              <a:xfrm>
                <a:off x="3737550" y="4063880"/>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0%</a:t>
                </a:r>
                <a:endParaRPr sz="800">
                  <a:solidFill>
                    <a:srgbClr val="D9D9D9"/>
                  </a:solidFill>
                </a:endParaRPr>
              </a:p>
            </p:txBody>
          </p:sp>
          <p:sp>
            <p:nvSpPr>
              <p:cNvPr id="340" name="Google Shape;340;p23"/>
              <p:cNvSpPr txBox="1"/>
              <p:nvPr/>
            </p:nvSpPr>
            <p:spPr>
              <a:xfrm>
                <a:off x="3737550" y="3807935"/>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20%</a:t>
                </a:r>
                <a:endParaRPr sz="800">
                  <a:solidFill>
                    <a:srgbClr val="D9D9D9"/>
                  </a:solidFill>
                </a:endParaRPr>
              </a:p>
            </p:txBody>
          </p:sp>
          <p:sp>
            <p:nvSpPr>
              <p:cNvPr id="341" name="Google Shape;341;p23"/>
              <p:cNvSpPr txBox="1"/>
              <p:nvPr/>
            </p:nvSpPr>
            <p:spPr>
              <a:xfrm>
                <a:off x="3745239" y="3551990"/>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40%</a:t>
                </a:r>
                <a:endParaRPr sz="800">
                  <a:solidFill>
                    <a:srgbClr val="D9D9D9"/>
                  </a:solidFill>
                </a:endParaRPr>
              </a:p>
            </p:txBody>
          </p:sp>
          <p:sp>
            <p:nvSpPr>
              <p:cNvPr id="342" name="Google Shape;342;p23"/>
              <p:cNvSpPr txBox="1"/>
              <p:nvPr/>
            </p:nvSpPr>
            <p:spPr>
              <a:xfrm>
                <a:off x="3737550" y="3296045"/>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60%</a:t>
                </a:r>
                <a:endParaRPr sz="800">
                  <a:solidFill>
                    <a:srgbClr val="D9D9D9"/>
                  </a:solidFill>
                </a:endParaRPr>
              </a:p>
            </p:txBody>
          </p:sp>
          <p:sp>
            <p:nvSpPr>
              <p:cNvPr id="343" name="Google Shape;343;p23"/>
              <p:cNvSpPr txBox="1"/>
              <p:nvPr/>
            </p:nvSpPr>
            <p:spPr>
              <a:xfrm>
                <a:off x="3737550" y="3040100"/>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80%</a:t>
                </a:r>
                <a:endParaRPr sz="800">
                  <a:solidFill>
                    <a:srgbClr val="D9D9D9"/>
                  </a:solidFill>
                </a:endParaRPr>
              </a:p>
            </p:txBody>
          </p:sp>
          <p:sp>
            <p:nvSpPr>
              <p:cNvPr id="344" name="Google Shape;344;p23"/>
              <p:cNvSpPr txBox="1"/>
              <p:nvPr/>
            </p:nvSpPr>
            <p:spPr>
              <a:xfrm>
                <a:off x="3737550" y="2784155"/>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100%</a:t>
                </a:r>
                <a:endParaRPr sz="800">
                  <a:solidFill>
                    <a:srgbClr val="D9D9D9"/>
                  </a:solidFill>
                </a:endParaRPr>
              </a:p>
            </p:txBody>
          </p:sp>
          <p:cxnSp>
            <p:nvCxnSpPr>
              <p:cNvPr id="345" name="Google Shape;345;p23"/>
              <p:cNvCxnSpPr>
                <a:stCxn id="346" idx="6"/>
                <a:endCxn id="347" idx="6"/>
              </p:cNvCxnSpPr>
              <p:nvPr/>
            </p:nvCxnSpPr>
            <p:spPr>
              <a:xfrm flipH="1">
                <a:off x="4433905" y="3904692"/>
                <a:ext cx="431400" cy="57300"/>
              </a:xfrm>
              <a:prstGeom prst="straightConnector1">
                <a:avLst/>
              </a:prstGeom>
              <a:noFill/>
              <a:ln cap="flat" cmpd="sng" w="19050">
                <a:solidFill>
                  <a:srgbClr val="D9D9D9"/>
                </a:solidFill>
                <a:prstDash val="solid"/>
                <a:round/>
                <a:headEnd len="med" w="med" type="none"/>
                <a:tailEnd len="med" w="med" type="none"/>
              </a:ln>
            </p:spPr>
          </p:cxnSp>
          <p:cxnSp>
            <p:nvCxnSpPr>
              <p:cNvPr id="348" name="Google Shape;348;p23"/>
              <p:cNvCxnSpPr/>
              <p:nvPr/>
            </p:nvCxnSpPr>
            <p:spPr>
              <a:xfrm>
                <a:off x="4217470" y="318004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49" name="Google Shape;349;p23"/>
              <p:cNvCxnSpPr/>
              <p:nvPr/>
            </p:nvCxnSpPr>
            <p:spPr>
              <a:xfrm>
                <a:off x="4217470" y="343728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50" name="Google Shape;350;p23"/>
              <p:cNvCxnSpPr/>
              <p:nvPr/>
            </p:nvCxnSpPr>
            <p:spPr>
              <a:xfrm>
                <a:off x="4217470" y="369452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51" name="Google Shape;351;p23"/>
              <p:cNvCxnSpPr/>
              <p:nvPr/>
            </p:nvCxnSpPr>
            <p:spPr>
              <a:xfrm>
                <a:off x="4217470" y="395176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52" name="Google Shape;352;p23"/>
              <p:cNvCxnSpPr/>
              <p:nvPr/>
            </p:nvCxnSpPr>
            <p:spPr>
              <a:xfrm>
                <a:off x="4217470" y="420900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53" name="Google Shape;353;p23"/>
              <p:cNvCxnSpPr>
                <a:stCxn id="341" idx="3"/>
              </p:cNvCxnSpPr>
              <p:nvPr/>
            </p:nvCxnSpPr>
            <p:spPr>
              <a:xfrm>
                <a:off x="4230039" y="3648740"/>
                <a:ext cx="150600" cy="276600"/>
              </a:xfrm>
              <a:prstGeom prst="straightConnector1">
                <a:avLst/>
              </a:prstGeom>
              <a:noFill/>
              <a:ln cap="flat" cmpd="sng" w="19050">
                <a:solidFill>
                  <a:srgbClr val="D9D9D9"/>
                </a:solidFill>
                <a:prstDash val="solid"/>
                <a:round/>
                <a:headEnd len="med" w="med" type="none"/>
                <a:tailEnd len="med" w="med" type="none"/>
              </a:ln>
            </p:spPr>
          </p:cxnSp>
          <p:cxnSp>
            <p:nvCxnSpPr>
              <p:cNvPr id="354" name="Google Shape;354;p23"/>
              <p:cNvCxnSpPr>
                <a:stCxn id="346" idx="3"/>
                <a:endCxn id="355" idx="7"/>
              </p:cNvCxnSpPr>
              <p:nvPr/>
            </p:nvCxnSpPr>
            <p:spPr>
              <a:xfrm flipH="1" rot="10800000">
                <a:off x="4792327" y="3664321"/>
                <a:ext cx="492600" cy="270600"/>
              </a:xfrm>
              <a:prstGeom prst="straightConnector1">
                <a:avLst/>
              </a:prstGeom>
              <a:noFill/>
              <a:ln cap="flat" cmpd="sng" w="19050">
                <a:solidFill>
                  <a:srgbClr val="D9D9D9"/>
                </a:solidFill>
                <a:prstDash val="solid"/>
                <a:round/>
                <a:headEnd len="med" w="med" type="none"/>
                <a:tailEnd len="med" w="med" type="none"/>
              </a:ln>
            </p:spPr>
          </p:cxnSp>
          <p:cxnSp>
            <p:nvCxnSpPr>
              <p:cNvPr id="356" name="Google Shape;356;p23"/>
              <p:cNvCxnSpPr>
                <a:stCxn id="355" idx="2"/>
                <a:endCxn id="357" idx="6"/>
              </p:cNvCxnSpPr>
              <p:nvPr/>
            </p:nvCxnSpPr>
            <p:spPr>
              <a:xfrm flipH="1" rot="10800000">
                <a:off x="5211997" y="3584730"/>
                <a:ext cx="528600" cy="109800"/>
              </a:xfrm>
              <a:prstGeom prst="straightConnector1">
                <a:avLst/>
              </a:prstGeom>
              <a:noFill/>
              <a:ln cap="flat" cmpd="sng" w="19050">
                <a:solidFill>
                  <a:srgbClr val="D9D9D9"/>
                </a:solidFill>
                <a:prstDash val="solid"/>
                <a:round/>
                <a:headEnd len="med" w="med" type="none"/>
                <a:tailEnd len="med" w="med" type="none"/>
              </a:ln>
            </p:spPr>
          </p:cxnSp>
          <p:cxnSp>
            <p:nvCxnSpPr>
              <p:cNvPr id="358" name="Google Shape;358;p23"/>
              <p:cNvCxnSpPr/>
              <p:nvPr/>
            </p:nvCxnSpPr>
            <p:spPr>
              <a:xfrm>
                <a:off x="4217470" y="2922805"/>
                <a:ext cx="1641900" cy="0"/>
              </a:xfrm>
              <a:prstGeom prst="straightConnector1">
                <a:avLst/>
              </a:prstGeom>
              <a:noFill/>
              <a:ln cap="flat" cmpd="sng" w="9525">
                <a:solidFill>
                  <a:srgbClr val="D9D9D9"/>
                </a:solidFill>
                <a:prstDash val="dot"/>
                <a:round/>
                <a:headEnd len="med" w="med" type="none"/>
                <a:tailEnd len="med" w="med" type="none"/>
              </a:ln>
            </p:spPr>
          </p:cxnSp>
          <p:sp>
            <p:nvSpPr>
              <p:cNvPr id="355" name="Google Shape;355;p23"/>
              <p:cNvSpPr/>
              <p:nvPr/>
            </p:nvSpPr>
            <p:spPr>
              <a:xfrm>
                <a:off x="5211997" y="3651780"/>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3"/>
              <p:cNvSpPr/>
              <p:nvPr/>
            </p:nvSpPr>
            <p:spPr>
              <a:xfrm>
                <a:off x="4779805" y="3861942"/>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3"/>
              <p:cNvSpPr/>
              <p:nvPr/>
            </p:nvSpPr>
            <p:spPr>
              <a:xfrm>
                <a:off x="4348371" y="3919170"/>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 name="Google Shape;357;p23"/>
            <p:cNvSpPr/>
            <p:nvPr/>
          </p:nvSpPr>
          <p:spPr>
            <a:xfrm>
              <a:off x="5654980" y="3541972"/>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 name="Google Shape;359;p23"/>
          <p:cNvGrpSpPr/>
          <p:nvPr/>
        </p:nvGrpSpPr>
        <p:grpSpPr>
          <a:xfrm>
            <a:off x="6043904" y="2784155"/>
            <a:ext cx="2079978" cy="2036296"/>
            <a:chOff x="6043904" y="2784155"/>
            <a:chExt cx="2079978" cy="2036296"/>
          </a:xfrm>
        </p:grpSpPr>
        <p:sp>
          <p:nvSpPr>
            <p:cNvPr id="360" name="Google Shape;360;p23"/>
            <p:cNvSpPr txBox="1"/>
            <p:nvPr/>
          </p:nvSpPr>
          <p:spPr>
            <a:xfrm>
              <a:off x="6974887" y="4504251"/>
              <a:ext cx="656100" cy="316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GB" sz="800">
                  <a:solidFill>
                    <a:srgbClr val="D9D9D9"/>
                  </a:solidFill>
                </a:rPr>
                <a:t>2017</a:t>
              </a:r>
              <a:endParaRPr sz="800">
                <a:solidFill>
                  <a:srgbClr val="D9D9D9"/>
                </a:solidFill>
              </a:endParaRPr>
            </a:p>
          </p:txBody>
        </p:sp>
        <p:sp>
          <p:nvSpPr>
            <p:cNvPr id="361" name="Google Shape;361;p23"/>
            <p:cNvSpPr txBox="1"/>
            <p:nvPr/>
          </p:nvSpPr>
          <p:spPr>
            <a:xfrm>
              <a:off x="6481982" y="4286839"/>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rgbClr val="D9D9D9"/>
                  </a:solidFill>
                </a:rPr>
                <a:t>Q1</a:t>
              </a:r>
              <a:endParaRPr sz="800">
                <a:solidFill>
                  <a:srgbClr val="D9D9D9"/>
                </a:solidFill>
              </a:endParaRPr>
            </a:p>
          </p:txBody>
        </p:sp>
        <p:sp>
          <p:nvSpPr>
            <p:cNvPr id="362" name="Google Shape;362;p23"/>
            <p:cNvSpPr txBox="1"/>
            <p:nvPr/>
          </p:nvSpPr>
          <p:spPr>
            <a:xfrm>
              <a:off x="69163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rgbClr val="D9D9D9"/>
                  </a:solidFill>
                </a:rPr>
                <a:t>Q2</a:t>
              </a:r>
              <a:endParaRPr sz="800">
                <a:solidFill>
                  <a:srgbClr val="D9D9D9"/>
                </a:solidFill>
              </a:endParaRPr>
            </a:p>
          </p:txBody>
        </p:sp>
        <p:sp>
          <p:nvSpPr>
            <p:cNvPr id="363" name="Google Shape;363;p23"/>
            <p:cNvSpPr txBox="1"/>
            <p:nvPr/>
          </p:nvSpPr>
          <p:spPr>
            <a:xfrm>
              <a:off x="73507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rgbClr val="D9D9D9"/>
                  </a:solidFill>
                </a:rPr>
                <a:t>Q3</a:t>
              </a:r>
              <a:endParaRPr sz="800">
                <a:solidFill>
                  <a:srgbClr val="D9D9D9"/>
                </a:solidFill>
              </a:endParaRPr>
            </a:p>
          </p:txBody>
        </p:sp>
        <p:sp>
          <p:nvSpPr>
            <p:cNvPr id="364" name="Google Shape;364;p23"/>
            <p:cNvSpPr txBox="1"/>
            <p:nvPr/>
          </p:nvSpPr>
          <p:spPr>
            <a:xfrm>
              <a:off x="77851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rgbClr val="D9D9D9"/>
                  </a:solidFill>
                </a:rPr>
                <a:t>Q4</a:t>
              </a:r>
              <a:endParaRPr sz="800">
                <a:solidFill>
                  <a:srgbClr val="D9D9D9"/>
                </a:solidFill>
              </a:endParaRPr>
            </a:p>
          </p:txBody>
        </p:sp>
        <p:sp>
          <p:nvSpPr>
            <p:cNvPr id="365" name="Google Shape;365;p23"/>
            <p:cNvSpPr txBox="1"/>
            <p:nvPr/>
          </p:nvSpPr>
          <p:spPr>
            <a:xfrm>
              <a:off x="6043904" y="4063880"/>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0%</a:t>
              </a:r>
              <a:endParaRPr sz="800">
                <a:solidFill>
                  <a:srgbClr val="D9D9D9"/>
                </a:solidFill>
              </a:endParaRPr>
            </a:p>
          </p:txBody>
        </p:sp>
        <p:sp>
          <p:nvSpPr>
            <p:cNvPr id="366" name="Google Shape;366;p23"/>
            <p:cNvSpPr txBox="1"/>
            <p:nvPr/>
          </p:nvSpPr>
          <p:spPr>
            <a:xfrm>
              <a:off x="6043904" y="3807935"/>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20%</a:t>
              </a:r>
              <a:endParaRPr sz="800">
                <a:solidFill>
                  <a:srgbClr val="D9D9D9"/>
                </a:solidFill>
              </a:endParaRPr>
            </a:p>
          </p:txBody>
        </p:sp>
        <p:sp>
          <p:nvSpPr>
            <p:cNvPr id="367" name="Google Shape;367;p23"/>
            <p:cNvSpPr txBox="1"/>
            <p:nvPr/>
          </p:nvSpPr>
          <p:spPr>
            <a:xfrm>
              <a:off x="6043904" y="3551990"/>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40%</a:t>
              </a:r>
              <a:endParaRPr sz="800">
                <a:solidFill>
                  <a:srgbClr val="D9D9D9"/>
                </a:solidFill>
              </a:endParaRPr>
            </a:p>
          </p:txBody>
        </p:sp>
        <p:sp>
          <p:nvSpPr>
            <p:cNvPr id="368" name="Google Shape;368;p23"/>
            <p:cNvSpPr txBox="1"/>
            <p:nvPr/>
          </p:nvSpPr>
          <p:spPr>
            <a:xfrm>
              <a:off x="6043904" y="3296045"/>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60%</a:t>
              </a:r>
              <a:endParaRPr sz="800">
                <a:solidFill>
                  <a:srgbClr val="D9D9D9"/>
                </a:solidFill>
              </a:endParaRPr>
            </a:p>
          </p:txBody>
        </p:sp>
        <p:sp>
          <p:nvSpPr>
            <p:cNvPr id="369" name="Google Shape;369;p23"/>
            <p:cNvSpPr txBox="1"/>
            <p:nvPr/>
          </p:nvSpPr>
          <p:spPr>
            <a:xfrm>
              <a:off x="6043904" y="3040100"/>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80%</a:t>
              </a:r>
              <a:endParaRPr sz="800">
                <a:solidFill>
                  <a:srgbClr val="D9D9D9"/>
                </a:solidFill>
              </a:endParaRPr>
            </a:p>
          </p:txBody>
        </p:sp>
        <p:sp>
          <p:nvSpPr>
            <p:cNvPr id="370" name="Google Shape;370;p23"/>
            <p:cNvSpPr txBox="1"/>
            <p:nvPr/>
          </p:nvSpPr>
          <p:spPr>
            <a:xfrm>
              <a:off x="6043904" y="2784155"/>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100%</a:t>
              </a:r>
              <a:endParaRPr sz="800">
                <a:solidFill>
                  <a:srgbClr val="D9D9D9"/>
                </a:solidFill>
              </a:endParaRPr>
            </a:p>
          </p:txBody>
        </p:sp>
        <p:cxnSp>
          <p:nvCxnSpPr>
            <p:cNvPr id="371" name="Google Shape;371;p23"/>
            <p:cNvCxnSpPr>
              <a:stCxn id="372" idx="7"/>
              <a:endCxn id="373" idx="6"/>
            </p:cNvCxnSpPr>
            <p:nvPr/>
          </p:nvCxnSpPr>
          <p:spPr>
            <a:xfrm flipH="1" rot="10800000">
              <a:off x="7552796" y="3180176"/>
              <a:ext cx="440700" cy="69300"/>
            </a:xfrm>
            <a:prstGeom prst="straightConnector1">
              <a:avLst/>
            </a:prstGeom>
            <a:noFill/>
            <a:ln cap="flat" cmpd="sng" w="19050">
              <a:solidFill>
                <a:schemeClr val="accent5"/>
              </a:solidFill>
              <a:prstDash val="solid"/>
              <a:round/>
              <a:headEnd len="med" w="med" type="none"/>
              <a:tailEnd len="med" w="med" type="none"/>
            </a:ln>
          </p:spPr>
        </p:cxnSp>
        <p:sp>
          <p:nvSpPr>
            <p:cNvPr id="373" name="Google Shape;373;p23"/>
            <p:cNvSpPr/>
            <p:nvPr/>
          </p:nvSpPr>
          <p:spPr>
            <a:xfrm>
              <a:off x="7908123" y="3137292"/>
              <a:ext cx="85500" cy="85500"/>
            </a:xfrm>
            <a:prstGeom prst="ellipse">
              <a:avLst/>
            </a:prstGeom>
            <a:solidFill>
              <a:srgbClr val="1B212C"/>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4" name="Google Shape;374;p23"/>
            <p:cNvCxnSpPr>
              <a:stCxn id="375" idx="3"/>
              <a:endCxn id="376" idx="3"/>
            </p:cNvCxnSpPr>
            <p:nvPr/>
          </p:nvCxnSpPr>
          <p:spPr>
            <a:xfrm flipH="1">
              <a:off x="6611201" y="3724746"/>
              <a:ext cx="437100" cy="240000"/>
            </a:xfrm>
            <a:prstGeom prst="straightConnector1">
              <a:avLst/>
            </a:prstGeom>
            <a:noFill/>
            <a:ln cap="flat" cmpd="sng" w="19050">
              <a:solidFill>
                <a:schemeClr val="accent5"/>
              </a:solidFill>
              <a:prstDash val="solid"/>
              <a:round/>
              <a:headEnd len="med" w="med" type="none"/>
              <a:tailEnd len="med" w="med" type="none"/>
            </a:ln>
          </p:spPr>
        </p:cxnSp>
        <p:cxnSp>
          <p:nvCxnSpPr>
            <p:cNvPr id="377" name="Google Shape;377;p23"/>
            <p:cNvCxnSpPr/>
            <p:nvPr/>
          </p:nvCxnSpPr>
          <p:spPr>
            <a:xfrm>
              <a:off x="6481970" y="318004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78" name="Google Shape;378;p23"/>
            <p:cNvCxnSpPr/>
            <p:nvPr/>
          </p:nvCxnSpPr>
          <p:spPr>
            <a:xfrm>
              <a:off x="6481970" y="343728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79" name="Google Shape;379;p23"/>
            <p:cNvCxnSpPr/>
            <p:nvPr/>
          </p:nvCxnSpPr>
          <p:spPr>
            <a:xfrm>
              <a:off x="6481970" y="369452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80" name="Google Shape;380;p23"/>
            <p:cNvCxnSpPr/>
            <p:nvPr/>
          </p:nvCxnSpPr>
          <p:spPr>
            <a:xfrm>
              <a:off x="6481970" y="395176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81" name="Google Shape;381;p23"/>
            <p:cNvCxnSpPr/>
            <p:nvPr/>
          </p:nvCxnSpPr>
          <p:spPr>
            <a:xfrm>
              <a:off x="6481970" y="420900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82" name="Google Shape;382;p23"/>
            <p:cNvCxnSpPr/>
            <p:nvPr/>
          </p:nvCxnSpPr>
          <p:spPr>
            <a:xfrm>
              <a:off x="6462950" y="3565030"/>
              <a:ext cx="178500" cy="377100"/>
            </a:xfrm>
            <a:prstGeom prst="straightConnector1">
              <a:avLst/>
            </a:prstGeom>
            <a:noFill/>
            <a:ln cap="flat" cmpd="sng" w="19050">
              <a:solidFill>
                <a:schemeClr val="accent5"/>
              </a:solidFill>
              <a:prstDash val="solid"/>
              <a:round/>
              <a:headEnd len="med" w="med" type="none"/>
              <a:tailEnd len="med" w="med" type="none"/>
            </a:ln>
          </p:spPr>
        </p:cxnSp>
        <p:cxnSp>
          <p:nvCxnSpPr>
            <p:cNvPr id="383" name="Google Shape;383;p23"/>
            <p:cNvCxnSpPr>
              <a:stCxn id="375" idx="7"/>
              <a:endCxn id="372" idx="7"/>
            </p:cNvCxnSpPr>
            <p:nvPr/>
          </p:nvCxnSpPr>
          <p:spPr>
            <a:xfrm flipH="1" rot="10800000">
              <a:off x="7108759" y="3249388"/>
              <a:ext cx="444000" cy="414900"/>
            </a:xfrm>
            <a:prstGeom prst="straightConnector1">
              <a:avLst/>
            </a:prstGeom>
            <a:noFill/>
            <a:ln cap="flat" cmpd="sng" w="19050">
              <a:solidFill>
                <a:schemeClr val="accent5"/>
              </a:solidFill>
              <a:prstDash val="solid"/>
              <a:round/>
              <a:headEnd len="med" w="med" type="none"/>
              <a:tailEnd len="med" w="med" type="none"/>
            </a:ln>
          </p:spPr>
        </p:cxnSp>
        <p:cxnSp>
          <p:nvCxnSpPr>
            <p:cNvPr id="384" name="Google Shape;384;p23"/>
            <p:cNvCxnSpPr/>
            <p:nvPr/>
          </p:nvCxnSpPr>
          <p:spPr>
            <a:xfrm>
              <a:off x="6481970" y="2922805"/>
              <a:ext cx="1641900" cy="0"/>
            </a:xfrm>
            <a:prstGeom prst="straightConnector1">
              <a:avLst/>
            </a:prstGeom>
            <a:noFill/>
            <a:ln cap="flat" cmpd="sng" w="9525">
              <a:solidFill>
                <a:srgbClr val="D9D9D9"/>
              </a:solidFill>
              <a:prstDash val="dot"/>
              <a:round/>
              <a:headEnd len="med" w="med" type="none"/>
              <a:tailEnd len="med" w="med" type="none"/>
            </a:ln>
          </p:spPr>
        </p:cxnSp>
        <p:sp>
          <p:nvSpPr>
            <p:cNvPr id="372" name="Google Shape;372;p23"/>
            <p:cNvSpPr/>
            <p:nvPr/>
          </p:nvSpPr>
          <p:spPr>
            <a:xfrm>
              <a:off x="7479818" y="3236955"/>
              <a:ext cx="85500" cy="85500"/>
            </a:xfrm>
            <a:prstGeom prst="ellipse">
              <a:avLst/>
            </a:prstGeom>
            <a:solidFill>
              <a:srgbClr val="1B212C"/>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3"/>
            <p:cNvSpPr/>
            <p:nvPr/>
          </p:nvSpPr>
          <p:spPr>
            <a:xfrm>
              <a:off x="7035780" y="3651767"/>
              <a:ext cx="85500" cy="85500"/>
            </a:xfrm>
            <a:prstGeom prst="ellipse">
              <a:avLst/>
            </a:prstGeom>
            <a:solidFill>
              <a:srgbClr val="1B212C"/>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3"/>
            <p:cNvSpPr/>
            <p:nvPr/>
          </p:nvSpPr>
          <p:spPr>
            <a:xfrm>
              <a:off x="6598816" y="3891809"/>
              <a:ext cx="85500" cy="85500"/>
            </a:xfrm>
            <a:prstGeom prst="ellipse">
              <a:avLst/>
            </a:prstGeom>
            <a:solidFill>
              <a:srgbClr val="1B212C"/>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Cycle diagram</a:t>
            </a:r>
            <a:endParaRPr/>
          </a:p>
        </p:txBody>
      </p:sp>
      <p:sp>
        <p:nvSpPr>
          <p:cNvPr id="390" name="Google Shape;390;p24"/>
          <p:cNvSpPr txBox="1"/>
          <p:nvPr/>
        </p:nvSpPr>
        <p:spPr>
          <a:xfrm>
            <a:off x="812750"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Prototype</a:t>
            </a:r>
            <a:endParaRPr/>
          </a:p>
        </p:txBody>
      </p:sp>
      <p:sp>
        <p:nvSpPr>
          <p:cNvPr id="391" name="Google Shape;391;p24"/>
          <p:cNvSpPr txBox="1"/>
          <p:nvPr/>
        </p:nvSpPr>
        <p:spPr>
          <a:xfrm>
            <a:off x="812750" y="23505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Lato"/>
                <a:ea typeface="Lato"/>
                <a:cs typeface="Lato"/>
                <a:sym typeface="Lato"/>
              </a:rPr>
              <a:t>First</a:t>
            </a:r>
            <a:r>
              <a:rPr lang="en-GB" sz="1000">
                <a:solidFill>
                  <a:srgbClr val="D9D9D9"/>
                </a:solidFill>
                <a:latin typeface="Lato"/>
                <a:ea typeface="Lato"/>
                <a:cs typeface="Lato"/>
                <a:sym typeface="Lato"/>
              </a:rPr>
              <a:t> of all the </a:t>
            </a:r>
            <a:r>
              <a:rPr lang="en-GB" sz="1000">
                <a:solidFill>
                  <a:srgbClr val="D9D9D9"/>
                </a:solidFill>
                <a:latin typeface="Lato"/>
                <a:ea typeface="Lato"/>
                <a:cs typeface="Lato"/>
                <a:sym typeface="Lato"/>
              </a:rPr>
              <a:t>original diagram was built on Figma </a:t>
            </a:r>
            <a:endParaRPr sz="1000">
              <a:solidFill>
                <a:srgbClr val="D9D9D9"/>
              </a:solidFill>
              <a:latin typeface="Lato"/>
              <a:ea typeface="Lato"/>
              <a:cs typeface="Lato"/>
              <a:sym typeface="Lato"/>
            </a:endParaRPr>
          </a:p>
        </p:txBody>
      </p:sp>
      <p:sp>
        <p:nvSpPr>
          <p:cNvPr id="392" name="Google Shape;392;p24"/>
          <p:cNvSpPr txBox="1"/>
          <p:nvPr/>
        </p:nvSpPr>
        <p:spPr>
          <a:xfrm>
            <a:off x="812750"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Share</a:t>
            </a:r>
            <a:endParaRPr/>
          </a:p>
        </p:txBody>
      </p:sp>
      <p:sp>
        <p:nvSpPr>
          <p:cNvPr id="393" name="Google Shape;393;p24"/>
          <p:cNvSpPr txBox="1"/>
          <p:nvPr/>
        </p:nvSpPr>
        <p:spPr>
          <a:xfrm>
            <a:off x="812750" y="37633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Lato"/>
                <a:ea typeface="Lato"/>
                <a:cs typeface="Lato"/>
                <a:sym typeface="Lato"/>
              </a:rPr>
              <a:t>The idea was duly shared with the organization  for Funding</a:t>
            </a:r>
            <a:endParaRPr sz="1000">
              <a:solidFill>
                <a:srgbClr val="D9D9D9"/>
              </a:solidFill>
              <a:latin typeface="Lato"/>
              <a:ea typeface="Lato"/>
              <a:cs typeface="Lato"/>
              <a:sym typeface="Lato"/>
            </a:endParaRPr>
          </a:p>
        </p:txBody>
      </p:sp>
      <p:sp>
        <p:nvSpPr>
          <p:cNvPr id="394" name="Google Shape;394;p24"/>
          <p:cNvSpPr txBox="1"/>
          <p:nvPr/>
        </p:nvSpPr>
        <p:spPr>
          <a:xfrm>
            <a:off x="6548585"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Refine</a:t>
            </a:r>
            <a:endParaRPr/>
          </a:p>
        </p:txBody>
      </p:sp>
      <p:sp>
        <p:nvSpPr>
          <p:cNvPr id="395" name="Google Shape;395;p24"/>
          <p:cNvSpPr txBox="1"/>
          <p:nvPr/>
        </p:nvSpPr>
        <p:spPr>
          <a:xfrm>
            <a:off x="6548585" y="23505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Lato"/>
                <a:ea typeface="Lato"/>
                <a:cs typeface="Lato"/>
                <a:sym typeface="Lato"/>
              </a:rPr>
              <a:t>After the deployment , </a:t>
            </a:r>
            <a:r>
              <a:rPr lang="en-GB" sz="1000">
                <a:solidFill>
                  <a:srgbClr val="D9D9D9"/>
                </a:solidFill>
                <a:latin typeface="Lato"/>
                <a:ea typeface="Lato"/>
                <a:cs typeface="Lato"/>
                <a:sym typeface="Lato"/>
              </a:rPr>
              <a:t>the</a:t>
            </a:r>
            <a:r>
              <a:rPr lang="en-GB" sz="1000">
                <a:solidFill>
                  <a:srgbClr val="D9D9D9"/>
                </a:solidFill>
                <a:latin typeface="Lato"/>
                <a:ea typeface="Lato"/>
                <a:cs typeface="Lato"/>
                <a:sym typeface="Lato"/>
              </a:rPr>
              <a:t> website is being maintained for Better Search engine optimization</a:t>
            </a:r>
            <a:endParaRPr sz="1000">
              <a:solidFill>
                <a:srgbClr val="D9D9D9"/>
              </a:solidFill>
              <a:latin typeface="Lato"/>
              <a:ea typeface="Lato"/>
              <a:cs typeface="Lato"/>
              <a:sym typeface="Lato"/>
            </a:endParaRPr>
          </a:p>
        </p:txBody>
      </p:sp>
      <p:sp>
        <p:nvSpPr>
          <p:cNvPr id="396" name="Google Shape;396;p24"/>
          <p:cNvSpPr txBox="1"/>
          <p:nvPr/>
        </p:nvSpPr>
        <p:spPr>
          <a:xfrm>
            <a:off x="6548585"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Get feedback</a:t>
            </a:r>
            <a:endParaRPr/>
          </a:p>
        </p:txBody>
      </p:sp>
      <p:sp>
        <p:nvSpPr>
          <p:cNvPr id="397" name="Google Shape;397;p24"/>
          <p:cNvSpPr txBox="1"/>
          <p:nvPr/>
        </p:nvSpPr>
        <p:spPr>
          <a:xfrm>
            <a:off x="6548585" y="37633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1000">
                <a:solidFill>
                  <a:srgbClr val="D9D9D9"/>
                </a:solidFill>
                <a:latin typeface="Lato"/>
                <a:ea typeface="Lato"/>
                <a:cs typeface="Lato"/>
                <a:sym typeface="Lato"/>
              </a:rPr>
              <a:t> </a:t>
            </a:r>
            <a:endParaRPr sz="1000">
              <a:solidFill>
                <a:srgbClr val="D9D9D9"/>
              </a:solidFill>
              <a:latin typeface="Lato"/>
              <a:ea typeface="Lato"/>
              <a:cs typeface="Lato"/>
              <a:sym typeface="Lato"/>
            </a:endParaRPr>
          </a:p>
          <a:p>
            <a:pPr indent="0" lvl="0" marL="0" rtl="0" algn="l">
              <a:lnSpc>
                <a:spcPct val="115000"/>
              </a:lnSpc>
              <a:spcBef>
                <a:spcPts val="1600"/>
              </a:spcBef>
              <a:spcAft>
                <a:spcPts val="0"/>
              </a:spcAft>
              <a:buNone/>
            </a:pPr>
            <a:r>
              <a:rPr lang="en-GB" sz="1000">
                <a:solidFill>
                  <a:srgbClr val="D9D9D9"/>
                </a:solidFill>
                <a:latin typeface="Lato"/>
                <a:ea typeface="Lato"/>
                <a:cs typeface="Lato"/>
                <a:sym typeface="Lato"/>
              </a:rPr>
              <a:t>We’ve also </a:t>
            </a:r>
            <a:r>
              <a:rPr lang="en-GB" sz="1000">
                <a:solidFill>
                  <a:srgbClr val="D9D9D9"/>
                </a:solidFill>
                <a:latin typeface="Lato"/>
                <a:ea typeface="Lato"/>
                <a:cs typeface="Lato"/>
                <a:sym typeface="Lato"/>
              </a:rPr>
              <a:t>built</a:t>
            </a:r>
            <a:r>
              <a:rPr lang="en-GB" sz="1000">
                <a:solidFill>
                  <a:srgbClr val="D9D9D9"/>
                </a:solidFill>
                <a:latin typeface="Lato"/>
                <a:ea typeface="Lato"/>
                <a:cs typeface="Lato"/>
                <a:sym typeface="Lato"/>
              </a:rPr>
              <a:t> a dynamic form for the </a:t>
            </a:r>
            <a:r>
              <a:rPr lang="en-GB" sz="1000">
                <a:solidFill>
                  <a:srgbClr val="D9D9D9"/>
                </a:solidFill>
                <a:latin typeface="Lato"/>
                <a:ea typeface="Lato"/>
                <a:cs typeface="Lato"/>
                <a:sym typeface="Lato"/>
              </a:rPr>
              <a:t>customers</a:t>
            </a:r>
            <a:r>
              <a:rPr lang="en-GB" sz="1000">
                <a:solidFill>
                  <a:srgbClr val="D9D9D9"/>
                </a:solidFill>
                <a:latin typeface="Lato"/>
                <a:ea typeface="Lato"/>
                <a:cs typeface="Lato"/>
                <a:sym typeface="Lato"/>
              </a:rPr>
              <a:t> feedback</a:t>
            </a:r>
            <a:endParaRPr sz="1000">
              <a:solidFill>
                <a:srgbClr val="D9D9D9"/>
              </a:solidFill>
              <a:latin typeface="Lato"/>
              <a:ea typeface="Lato"/>
              <a:cs typeface="Lato"/>
              <a:sym typeface="Lato"/>
            </a:endParaRPr>
          </a:p>
          <a:p>
            <a:pPr indent="0" lvl="0" marL="0" rtl="0" algn="l">
              <a:lnSpc>
                <a:spcPct val="115000"/>
              </a:lnSpc>
              <a:spcBef>
                <a:spcPts val="1600"/>
              </a:spcBef>
              <a:spcAft>
                <a:spcPts val="1600"/>
              </a:spcAft>
              <a:buNone/>
            </a:pPr>
            <a:r>
              <a:t/>
            </a:r>
            <a:endParaRPr sz="1000">
              <a:solidFill>
                <a:srgbClr val="D9D9D9"/>
              </a:solidFill>
              <a:latin typeface="Lato"/>
              <a:ea typeface="Lato"/>
              <a:cs typeface="Lato"/>
              <a:sym typeface="Lato"/>
            </a:endParaRPr>
          </a:p>
        </p:txBody>
      </p:sp>
      <p:cxnSp>
        <p:nvCxnSpPr>
          <p:cNvPr id="398" name="Google Shape;398;p24"/>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399" name="Google Shape;399;p24"/>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400" name="Google Shape;400;p24"/>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401" name="Google Shape;401;p24"/>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402" name="Google Shape;402;p24"/>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4"/>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4"/>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4"/>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 name="Google Shape;406;p24"/>
          <p:cNvGrpSpPr/>
          <p:nvPr/>
        </p:nvGrpSpPr>
        <p:grpSpPr>
          <a:xfrm>
            <a:off x="3078687" y="2700858"/>
            <a:ext cx="737729" cy="737729"/>
            <a:chOff x="2920647" y="2157958"/>
            <a:chExt cx="827700" cy="827700"/>
          </a:xfrm>
        </p:grpSpPr>
        <p:sp>
          <p:nvSpPr>
            <p:cNvPr id="407" name="Google Shape;407;p24"/>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4"/>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 name="Google Shape;409;p24"/>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410" name="Google Shape;410;p24"/>
          <p:cNvGrpSpPr/>
          <p:nvPr/>
        </p:nvGrpSpPr>
        <p:grpSpPr>
          <a:xfrm rot="-5400000">
            <a:off x="4225338" y="3802929"/>
            <a:ext cx="737729" cy="737729"/>
            <a:chOff x="2920647" y="2157958"/>
            <a:chExt cx="827700" cy="827700"/>
          </a:xfrm>
        </p:grpSpPr>
        <p:sp>
          <p:nvSpPr>
            <p:cNvPr id="411" name="Google Shape;411;p24"/>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4"/>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 name="Google Shape;413;p24"/>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414" name="Google Shape;414;p24"/>
          <p:cNvGrpSpPr/>
          <p:nvPr/>
        </p:nvGrpSpPr>
        <p:grpSpPr>
          <a:xfrm>
            <a:off x="5313093" y="2700655"/>
            <a:ext cx="737804" cy="737804"/>
            <a:chOff x="5428888" y="2158023"/>
            <a:chExt cx="828900" cy="828900"/>
          </a:xfrm>
        </p:grpSpPr>
        <p:sp>
          <p:nvSpPr>
            <p:cNvPr id="415" name="Google Shape;415;p24"/>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4"/>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 name="Google Shape;417;p24"/>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418" name="Google Shape;418;p24"/>
          <p:cNvGrpSpPr/>
          <p:nvPr/>
        </p:nvGrpSpPr>
        <p:grpSpPr>
          <a:xfrm rot="5400000">
            <a:off x="4193370" y="1569752"/>
            <a:ext cx="737729" cy="737729"/>
            <a:chOff x="2920647" y="2157958"/>
            <a:chExt cx="827700" cy="827700"/>
          </a:xfrm>
        </p:grpSpPr>
        <p:sp>
          <p:nvSpPr>
            <p:cNvPr id="419" name="Google Shape;419;p24"/>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4"/>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 name="Google Shape;421;p24"/>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422" name="Google Shape;422;p24"/>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25"/>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Introducing: Matrix Mart </a:t>
            </a:r>
            <a:endParaRPr/>
          </a:p>
        </p:txBody>
      </p:sp>
      <p:sp>
        <p:nvSpPr>
          <p:cNvPr id="428" name="Google Shape;428;p25"/>
          <p:cNvSpPr txBox="1"/>
          <p:nvPr>
            <p:ph idx="2" type="body"/>
          </p:nvPr>
        </p:nvSpPr>
        <p:spPr>
          <a:xfrm>
            <a:off x="1490825" y="1449150"/>
            <a:ext cx="3290100" cy="306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Arial"/>
                <a:ea typeface="Arial"/>
                <a:cs typeface="Arial"/>
                <a:sym typeface="Arial"/>
              </a:rPr>
              <a:t>From our humble beginnings as a small discount retailer in Rogers, Ark., Matrix Martt has opened thousands of stores in the India. and expanded internationally. Through innovation, we're creating a seamless experience to let customers shop anytime and anywhere online and in stores. We are creating opportunities and bringing value to customers and communities around the globe. Matrix operates approximately 10,500 stores and clubs under 46 banners in 24 countries and eCommerce websites. We employ 2.3 million associates around the Nation</a:t>
            </a:r>
            <a:endParaRPr>
              <a:latin typeface="Arial"/>
              <a:ea typeface="Arial"/>
              <a:cs typeface="Arial"/>
              <a:sym typeface="Arial"/>
            </a:endParaRPr>
          </a:p>
          <a:p>
            <a:pPr indent="0" lvl="0" marL="0" rtl="0" algn="l">
              <a:spcBef>
                <a:spcPts val="0"/>
              </a:spcBef>
              <a:spcAft>
                <a:spcPts val="0"/>
              </a:spcAft>
              <a:buNone/>
            </a:pPr>
            <a:r>
              <a:t/>
            </a:r>
            <a:endParaRPr>
              <a:latin typeface="Arial"/>
              <a:ea typeface="Arial"/>
              <a:cs typeface="Arial"/>
              <a:sym typeface="Arial"/>
            </a:endParaRPr>
          </a:p>
          <a:p>
            <a:pPr indent="0" lvl="0" marL="0" rtl="0" algn="l">
              <a:spcBef>
                <a:spcPts val="0"/>
              </a:spcBef>
              <a:spcAft>
                <a:spcPts val="0"/>
              </a:spcAft>
              <a:buNone/>
            </a:pPr>
            <a:r>
              <a:t/>
            </a:r>
            <a:endParaRPr>
              <a:highlight>
                <a:schemeClr val="lt1"/>
              </a:highlight>
              <a:latin typeface="Arial"/>
              <a:ea typeface="Arial"/>
              <a:cs typeface="Arial"/>
              <a:sym typeface="Arial"/>
            </a:endParaRPr>
          </a:p>
          <a:p>
            <a:pPr indent="0" lvl="0" marL="0" rtl="0" algn="l">
              <a:spcBef>
                <a:spcPts val="0"/>
              </a:spcBef>
              <a:spcAft>
                <a:spcPts val="1600"/>
              </a:spcAft>
              <a:buNone/>
            </a:pPr>
            <a:r>
              <a:t/>
            </a:r>
            <a:endParaRPr sz="1200">
              <a:solidFill>
                <a:srgbClr val="333333"/>
              </a:solidFill>
              <a:highlight>
                <a:schemeClr val="lt1"/>
              </a:highlight>
              <a:latin typeface="Arial"/>
              <a:ea typeface="Arial"/>
              <a:cs typeface="Arial"/>
              <a:sym typeface="Arial"/>
            </a:endParaRPr>
          </a:p>
        </p:txBody>
      </p:sp>
      <p:grpSp>
        <p:nvGrpSpPr>
          <p:cNvPr id="429" name="Google Shape;429;p25"/>
          <p:cNvGrpSpPr/>
          <p:nvPr/>
        </p:nvGrpSpPr>
        <p:grpSpPr>
          <a:xfrm>
            <a:off x="6470900" y="2744576"/>
            <a:ext cx="1122449" cy="1668667"/>
            <a:chOff x="6505573" y="2745170"/>
            <a:chExt cx="1122000" cy="1668000"/>
          </a:xfrm>
        </p:grpSpPr>
        <p:sp>
          <p:nvSpPr>
            <p:cNvPr id="430" name="Google Shape;430;p25"/>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5"/>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5"/>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5"/>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34" name="Google Shape;434;p25"/>
          <p:cNvPicPr preferRelativeResize="0"/>
          <p:nvPr/>
        </p:nvPicPr>
        <p:blipFill rotWithShape="1">
          <a:blip r:embed="rId3">
            <a:alphaModFix/>
          </a:blip>
          <a:srcRect b="16020" l="53168" r="26238" t="53058"/>
          <a:stretch/>
        </p:blipFill>
        <p:spPr>
          <a:xfrm>
            <a:off x="6470381" y="2818527"/>
            <a:ext cx="1122300" cy="1461000"/>
          </a:xfrm>
          <a:prstGeom prst="rect">
            <a:avLst/>
          </a:prstGeom>
          <a:noFill/>
          <a:ln>
            <a:noFill/>
          </a:ln>
        </p:spPr>
      </p:pic>
      <p:grpSp>
        <p:nvGrpSpPr>
          <p:cNvPr id="435" name="Google Shape;435;p25"/>
          <p:cNvGrpSpPr/>
          <p:nvPr/>
        </p:nvGrpSpPr>
        <p:grpSpPr>
          <a:xfrm>
            <a:off x="6080176" y="3375336"/>
            <a:ext cx="570528" cy="1135689"/>
            <a:chOff x="9543736" y="4486132"/>
            <a:chExt cx="570300" cy="1135235"/>
          </a:xfrm>
        </p:grpSpPr>
        <p:sp>
          <p:nvSpPr>
            <p:cNvPr id="436" name="Google Shape;436;p25"/>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5"/>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5"/>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5"/>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40" name="Google Shape;440;p25"/>
          <p:cNvPicPr preferRelativeResize="0"/>
          <p:nvPr/>
        </p:nvPicPr>
        <p:blipFill rotWithShape="1">
          <a:blip r:embed="rId3">
            <a:alphaModFix/>
          </a:blip>
          <a:srcRect b="36733" l="41330" r="47980" t="42211"/>
          <a:stretch/>
        </p:blipFill>
        <p:spPr>
          <a:xfrm>
            <a:off x="6079557" y="3374919"/>
            <a:ext cx="570300" cy="973800"/>
          </a:xfrm>
          <a:prstGeom prst="round2SameRect">
            <a:avLst>
              <a:gd fmla="val 4129" name="adj1"/>
              <a:gd fmla="val 0" name="adj2"/>
            </a:avLst>
          </a:prstGeom>
          <a:noFill/>
          <a:ln>
            <a:noFill/>
          </a:ln>
        </p:spPr>
      </p:pic>
      <p:sp>
        <p:nvSpPr>
          <p:cNvPr id="441" name="Google Shape;441;p25"/>
          <p:cNvSpPr/>
          <p:nvPr/>
        </p:nvSpPr>
        <p:spPr>
          <a:xfrm flipH="1">
            <a:off x="6079436" y="3398094"/>
            <a:ext cx="570300" cy="950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 name="Google Shape;442;p25"/>
          <p:cNvGrpSpPr/>
          <p:nvPr/>
        </p:nvGrpSpPr>
        <p:grpSpPr>
          <a:xfrm>
            <a:off x="7350028" y="3727561"/>
            <a:ext cx="499100" cy="758547"/>
            <a:chOff x="7384375" y="3728000"/>
            <a:chExt cx="498900" cy="758244"/>
          </a:xfrm>
        </p:grpSpPr>
        <p:sp>
          <p:nvSpPr>
            <p:cNvPr id="443" name="Google Shape;443;p25"/>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5"/>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5"/>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5"/>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 name="Google Shape;447;p25"/>
          <p:cNvGrpSpPr/>
          <p:nvPr/>
        </p:nvGrpSpPr>
        <p:grpSpPr>
          <a:xfrm>
            <a:off x="7350063" y="3857292"/>
            <a:ext cx="523846" cy="507077"/>
            <a:chOff x="7384385" y="3857442"/>
            <a:chExt cx="523637" cy="506874"/>
          </a:xfrm>
        </p:grpSpPr>
        <p:sp>
          <p:nvSpPr>
            <p:cNvPr id="448" name="Google Shape;448;p25"/>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 name="Google Shape;449;p25"/>
            <p:cNvGrpSpPr/>
            <p:nvPr/>
          </p:nvGrpSpPr>
          <p:grpSpPr>
            <a:xfrm>
              <a:off x="7384385" y="3857442"/>
              <a:ext cx="523637" cy="498900"/>
              <a:chOff x="7384385" y="3857442"/>
              <a:chExt cx="523637" cy="498900"/>
            </a:xfrm>
          </p:grpSpPr>
          <p:sp>
            <p:nvSpPr>
              <p:cNvPr id="450" name="Google Shape;450;p25"/>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5"/>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452" name="Google Shape;452;p25"/>
          <p:cNvPicPr preferRelativeResize="0"/>
          <p:nvPr/>
        </p:nvPicPr>
        <p:blipFill rotWithShape="1">
          <a:blip r:embed="rId3">
            <a:alphaModFix/>
          </a:blip>
          <a:srcRect b="36557" l="48584" r="37425" t="47335"/>
          <a:stretch/>
        </p:blipFill>
        <p:spPr>
          <a:xfrm>
            <a:off x="7379612" y="3888791"/>
            <a:ext cx="438600" cy="437700"/>
          </a:xfrm>
          <a:prstGeom prst="ellipse">
            <a:avLst/>
          </a:prstGeom>
          <a:noFill/>
          <a:ln cap="flat" cmpd="sng" w="9525">
            <a:solidFill>
              <a:srgbClr val="FFFFFF"/>
            </a:solidFill>
            <a:prstDash val="solid"/>
            <a:round/>
            <a:headEnd len="sm" w="sm" type="none"/>
            <a:tailEnd len="sm" w="sm" type="none"/>
          </a:ln>
        </p:spPr>
      </p:pic>
      <p:grpSp>
        <p:nvGrpSpPr>
          <p:cNvPr id="453" name="Google Shape;453;p25"/>
          <p:cNvGrpSpPr/>
          <p:nvPr/>
        </p:nvGrpSpPr>
        <p:grpSpPr>
          <a:xfrm>
            <a:off x="7948338" y="3727561"/>
            <a:ext cx="477502" cy="758547"/>
            <a:chOff x="7982421" y="3727763"/>
            <a:chExt cx="477311" cy="758244"/>
          </a:xfrm>
        </p:grpSpPr>
        <p:sp>
          <p:nvSpPr>
            <p:cNvPr id="454" name="Google Shape;454;p25"/>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5"/>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5"/>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5"/>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5"/>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5"/>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5"/>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5"/>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62" name="Google Shape;462;p25"/>
          <p:cNvPicPr preferRelativeResize="0"/>
          <p:nvPr/>
        </p:nvPicPr>
        <p:blipFill rotWithShape="1">
          <a:blip r:embed="rId3">
            <a:alphaModFix/>
          </a:blip>
          <a:srcRect b="27092" l="49668" r="37351" t="55915"/>
          <a:stretch/>
        </p:blipFill>
        <p:spPr>
          <a:xfrm>
            <a:off x="7966179" y="3884431"/>
            <a:ext cx="415200" cy="471300"/>
          </a:xfrm>
          <a:prstGeom prst="roundRect">
            <a:avLst>
              <a:gd fmla="val 7794" name="adj"/>
            </a:avLst>
          </a:prstGeom>
          <a:noFill/>
          <a:ln cap="flat" cmpd="sng" w="9525">
            <a:solidFill>
              <a:srgbClr val="FFFFFF"/>
            </a:solidFill>
            <a:prstDash val="solid"/>
            <a:round/>
            <a:headEnd len="sm" w="sm" type="none"/>
            <a:tailEnd len="sm" w="sm" type="none"/>
          </a:ln>
        </p:spPr>
      </p:pic>
      <p:pic>
        <p:nvPicPr>
          <p:cNvPr id="463" name="Google Shape;463;p25"/>
          <p:cNvPicPr preferRelativeResize="0"/>
          <p:nvPr/>
        </p:nvPicPr>
        <p:blipFill>
          <a:blip r:embed="rId4">
            <a:alphaModFix/>
          </a:blip>
          <a:stretch>
            <a:fillRect/>
          </a:stretch>
        </p:blipFill>
        <p:spPr>
          <a:xfrm>
            <a:off x="6153600" y="1236500"/>
            <a:ext cx="1036675" cy="94077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